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6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8C31317-6100-46A7-9724-846E8E84A9B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65000F-77F9-4F6B-BF67-BB6C923BFC0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50FDA3-3EF7-4949-9AF3-4C7428A5AEB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C38D64-242C-4A8F-9FC9-1E5662368C3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0D5747F-A8F5-47EC-9249-1B14D5C8667D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8471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DB0DBFD-E31A-4C86-B4EA-A28D07B33A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30364D-D451-4882-8A34-FF21F16027E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F3A86B8F-61A1-48FD-8CA0-F04A88E8D6F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485F42-F499-465E-A8C5-A01EBAF29D7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2E9F98-7792-4999-8CD6-EEE2BE34D59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0534D2-082D-450E-B648-901A196BC9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926384D-1ED6-4075-97F3-135DA0853B1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04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D48A05-5E10-4AF8-9C8F-95DA17402EF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F001272-5DE3-463F-9854-29470D537F65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42A7DB1-C9F5-476A-91B6-B2A00F6D5B6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3348E25-310E-4B96-BB56-27CE417E52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F600FF-439E-4583-96E3-37536F2C5B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33244D3-EDFA-446E-AF5A-3B843FD92C2F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915D1E3-1D36-4CF7-9E0E-214E709E94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E1374A1-C6A0-42C7-984C-BF9FF7B74E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AC6C1E-F0C1-4910-8D11-82743D3542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0A7FB8B-1FC5-4FB3-A52D-30E6A29445D9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15F1421-A977-42B2-9726-D1F39E0C46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3FFCBE4-6F92-4698-8D92-030C5895047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B2EF04-9C99-44D1-9F5A-B4861DEF6C3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DB674E9-86AC-4AF1-A960-D750ABB84266}" type="slidenum">
              <a:t>12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C92E2DD-F629-4F9E-9C67-71492250D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16E9667-2E60-47B4-8B5A-1415330621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499B11-391E-4F1B-AC9D-67F06750FBB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A868CB5-6CBF-4B33-BF1C-F6F37F9E7793}" type="slidenum">
              <a:t>13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0E0FAD6-7FA7-4CD3-9A1D-A58BA7882B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67C4FE0-AD20-44CE-9957-5792A03CB3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4B3329-9E17-456C-AB12-235A2A9AE3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BD4569-3C37-4E61-B694-A0EB2A5DCB7C}" type="slidenum">
              <a:t>14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D9B859C-544F-45D7-94C5-71AE29D9C26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3C64465-1150-43C4-8027-D62D015214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1793FA-3699-4624-B44D-19931010B8F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B1FD4E3-391A-440F-BF20-E4E04A88C194}" type="slidenum">
              <a:t>15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6918D3-0C49-48FC-90D0-564E1BF0BAE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345995F-A1E1-4E4D-96C6-7D5E33BB81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9A37B7-5DF0-41B7-8EDD-29AB9C5FAF3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EB36A05-45A8-4472-9906-06D5E679828D}" type="slidenum">
              <a:t>16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083C4E5-0691-428B-8A2C-92879D957AF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D3BE244-3842-449F-B1D8-58BD3A522C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4657FC-0148-4CCE-A735-2A023F01FF2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C1D57D5-5723-4D53-8005-D3CB1EC46EDC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62BB50B-3452-4477-9F52-1CE0C1BCFE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7B81C05-3838-4C45-BDC0-B825BA12A2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D0132B-AD4B-4C95-ABC0-96CBE091A9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1D97143-3FA7-45AE-8A43-31A0D8C7034C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356BF01-60B1-4DCC-A393-75A2D1DAD8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DF55E8A-7E10-4ADA-B9BC-522256748E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2C869-5CA8-4F46-A45C-AE904FE07C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65C40FF-9083-4B0C-9B37-F4F5B64E95A7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3226FF3-EE85-49BF-A43E-302D541A30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C4ADF70-F59F-413B-9339-9B41A0ABA2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41C87D-DF5E-4474-AB92-B6EBCA0D88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3099185-9C4F-4ACA-BDAD-83836C32A2AD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FF2DF15-00D0-4072-95EB-AEA8155136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EDEBE8F-05A8-4C2F-A8A5-EDD3C0CC37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3672FE-5989-42D1-88DF-12204D3FDCF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2AC5DB8-820B-420B-A655-508B119E5D77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CB25626-5EA9-4E17-A25E-811D8211E40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863C07B-A098-45FF-8818-A15C8E940F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55C664-F5DF-4CC0-BDCE-569F1ABD6B0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64A3A3E-9FF3-44FE-9762-47E35BC346B7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C87D112-1447-4524-9242-6976EB5A4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F64EED7-2061-4115-8AE2-97E5B9DBA3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A776C9-0E6E-42DD-8A86-FB8E3E6F89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645BBE1-53A1-41FB-A8D2-177BB61473C8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E75C9B1-76B5-4A7E-B0B7-3361D198B32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C1AF555-D955-4839-80A7-AD572FBBDA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5605C6-FB16-4A27-B832-AE9892E9D5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C862370-F67B-4717-BB81-F40E9A0C1A36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E77AF3A-A304-4174-93D7-C2EBFD4565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7651B8C-C6E4-403A-829C-AF65BECEEF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093665-1C69-4E41-93C4-3603E68B6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3E867E-AB9E-41A6-8170-11B6A3A6A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C8390C-DC3D-466C-9D7A-941BB527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103E42-A31F-4ED5-AEF5-359DDB85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AE0E96-C0F6-4661-BCB2-B2C200DC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FAFDD9-71F7-4A4E-AF4B-28615AE72D1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5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F34FA-CBAE-4D59-A9CC-C4FC5523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BFDE4C-5DF7-4187-9160-9811EBCA8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8477CA-1703-48E3-91DC-13640939F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E20E-2A29-463E-9E29-EF248E28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839578-FDC6-444F-8706-9DDA2C6E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19A86A-A960-4E08-BFE0-29EEE150543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3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BF8039B-9009-447C-B0FB-70FA341D4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D508D3-E9DE-4EAD-B5CE-8283F43E4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4EAFDE-9D33-4486-9C7C-0B9FEC33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B9A7BE-C483-4890-8B13-AA69F63B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F2DB13-41AC-48B5-9CD2-442AF05F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0AEDFA-5638-4BDF-B170-6521B631750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45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9C396-2014-427A-BACF-BCF67E19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4CBDC-A56D-4DD0-A070-733456D18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C52D93-9F0B-49B6-85B4-44913FF0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DDF6A2-FEAA-4609-9604-456EFFF8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FD22A5-C315-4B6A-AB75-8A9EA043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71144E-6EC1-4F6C-AA2C-D8F43DAD3D7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61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182C9-16AC-4B1A-863D-745675DB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0D5A64-FE24-4648-A0A7-3E860AA8D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40FBA2-379C-43ED-9746-FB7F11C5E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182656-894E-4524-983E-946EEE69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608863-F253-4CBA-812D-79EC7DCB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3A2B80-593A-45B6-9BAD-81CBEAE796E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51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559C7F-6EF2-4C90-BC6B-109F432D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783D80-1975-44D9-ACA0-6E2EF87A0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68A48E-E92B-44BE-96A0-DEDD62B44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52F629-9A94-4567-B256-EE884960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913B11-0131-4605-BAC5-AF1BB027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3834AF-CEAD-4A7F-AF9A-FD00FD8B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E4AFDA-72BC-4BE1-A331-8B8CE4EC72E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97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8CFA8-39BB-4D56-96D3-092F8805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0AF7C-B1F3-4554-A0F2-9C919EB69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BE8B0D-5344-4316-9D50-07D939A6B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E52E3D-8F88-47C5-A175-9D9765158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D30265-FBDF-4A39-A04D-58FD572E2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483EC48-C069-4672-94D9-064864AC7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A04C84-0DD4-45EA-8070-5866D9BFF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6631920-82D3-4263-B986-C70AA50A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E631AB-B80B-447C-9696-DC4A5F36811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44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19A51-A50E-4ED5-A00B-1F2B98CD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6DFC1A-FC34-48CA-9CD9-211F6D2DF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D4A2C3-7182-439D-8427-2C1BF073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72559F-DC13-47ED-BE8E-5A82998A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B07858-2B6D-42C2-9032-540857D2D9B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04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F3E5ED-C2F7-4094-AD18-D988B773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EAB897-99BA-457D-9D99-A375D893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FE97BE-8463-4F66-8AD9-1890E5C0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57A064-A562-4D7D-9D76-AF6446BB32A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9550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05F302-A231-4A72-A0D9-7400071D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CF8A34-E0EE-4B77-81F7-BAD5DACE9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0E8F61-E2B3-451E-B7C8-A1726C0F8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CDCD20-7A29-4A43-A07E-CAE642FD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69F2AF-4954-4D06-8F4A-B1393AA1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C9E322-869C-4DF4-967B-A722D428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5A3B6D-89F5-411E-B71B-5087EDA68AC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43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BE637-DB0E-4239-8387-EF44D0A7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A53146C-4E4E-44B2-9364-B212297A9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62CD5A-B408-43BF-8B12-4118CB9EC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B002F-F272-4014-A5A6-4BEEEDE0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786B6E-7D35-4C32-8B9F-69F6B8D04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1FF707-AA47-4A1B-A565-E7CA44F2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86BA9A-106C-4B30-8C1B-F537EF77BB7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86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017AC-A038-4174-A49C-60E783F1B2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490E34-EE27-4B94-9740-29CC90EE51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E1D110-64DC-4DE3-A4FD-7AEB1CFEC5C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CD7B39-67E0-4833-A956-3C674D0BF40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7B3A9B-7951-4E48-BD8B-8BA1244056C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5488D4C-44DE-4B6A-BC60-1605EBCBE161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fr-FR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324D2-5F8C-432E-AF64-EC524B019E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66132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fr-FR" u="sng"/>
              <a:t>LC 08 : Cinétique et Catalyse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7427DD-1DE5-41BF-B21B-D89CF31D40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849040"/>
            <a:ext cx="9360000" cy="49892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u="sng"/>
              <a:t>Niveau</a:t>
            </a:r>
            <a:r>
              <a:rPr lang="fr-FR"/>
              <a:t> : Lycée</a:t>
            </a:r>
          </a:p>
          <a:p>
            <a:pPr lvl="0" algn="l">
              <a:buSzPct val="45000"/>
              <a:buFont typeface="StarSymbol"/>
              <a:buChar char="●"/>
            </a:pPr>
            <a:r>
              <a:rPr lang="fr-FR" u="sng"/>
              <a:t>Prérequis</a:t>
            </a:r>
            <a:r>
              <a:rPr lang="fr-FR"/>
              <a:t> : Loi de Beer-Lambert, Spectrophotométrie, Fonction exponentielle, Derivée, Ecriture symbolique d'une réaction chimique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FDBE1-7B19-442A-BCB5-C764291524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FC3D32-F85F-49C7-A66D-39FCD8E5F4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F5B939-4A2A-4251-A4A6-F1DEABF87259}"/>
              </a:ext>
            </a:extLst>
          </p:cNvPr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00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2973F4-BAFB-4A71-9D57-FFC356B0A589}"/>
              </a:ext>
            </a:extLst>
          </p:cNvPr>
          <p:cNvSpPr/>
          <p:nvPr/>
        </p:nvSpPr>
        <p:spPr>
          <a:xfrm>
            <a:off x="-144000" y="-216000"/>
            <a:ext cx="10440000" cy="7776000"/>
          </a:xfrm>
          <a:prstGeom prst="rect">
            <a:avLst/>
          </a:prstGeom>
          <a:solidFill>
            <a:srgbClr val="00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9EE614-F544-4301-8B74-E73538FA0BB9}"/>
              </a:ext>
            </a:extLst>
          </p:cNvPr>
          <p:cNvSpPr txBox="1"/>
          <p:nvPr/>
        </p:nvSpPr>
        <p:spPr>
          <a:xfrm>
            <a:off x="1188000" y="511200"/>
            <a:ext cx="7920000" cy="100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u="sng">
                <a:uFillTx/>
              </a:defRPr>
            </a:pPr>
            <a:r>
              <a:rPr lang="fr-FR" sz="3200" b="0" i="0" u="sng" strike="noStrike" kern="1200">
                <a:ln>
                  <a:noFill/>
                </a:ln>
                <a:uFillTx/>
                <a:latin typeface="Arial" pitchFamily="18"/>
                <a:ea typeface="Microsoft YaHei" pitchFamily="2"/>
                <a:cs typeface="Lucida Sans" pitchFamily="2"/>
              </a:rPr>
              <a:t>Décoloration de l'Erythrosine B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F990C3B6-44FF-476B-B911-7D3EB1FF1B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4800" y="1812960"/>
            <a:ext cx="5029200" cy="286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F06DF88-B5ED-4D7B-B952-A2594CED1B3E}"/>
              </a:ext>
            </a:extLst>
          </p:cNvPr>
          <p:cNvSpPr txBox="1"/>
          <p:nvPr/>
        </p:nvSpPr>
        <p:spPr>
          <a:xfrm>
            <a:off x="1188000" y="511200"/>
            <a:ext cx="7920000" cy="100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u="sng">
                <a:uFillTx/>
              </a:defRPr>
            </a:pPr>
            <a:r>
              <a:rPr lang="fr-FR" sz="3200" b="0" i="0" u="sng" strike="noStrike" kern="1200">
                <a:ln>
                  <a:noFill/>
                </a:ln>
                <a:uFillTx/>
                <a:latin typeface="Arial" pitchFamily="18"/>
                <a:ea typeface="Microsoft YaHei" pitchFamily="2"/>
                <a:cs typeface="Lucida Sans" pitchFamily="2"/>
              </a:rPr>
              <a:t>Décoloration de l'Erythrosine B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998B0A9C-6E21-4AE6-85F3-839C3B01730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4640" y="1809719"/>
            <a:ext cx="8582040" cy="284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10D9A5DC-B3B5-4B6B-8455-02F66D4C7A2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1851119"/>
            <a:ext cx="9020160" cy="5276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ADE770B-1558-477D-A758-8B28853E28E0}"/>
              </a:ext>
            </a:extLst>
          </p:cNvPr>
          <p:cNvSpPr txBox="1"/>
          <p:nvPr/>
        </p:nvSpPr>
        <p:spPr>
          <a:xfrm>
            <a:off x="1188000" y="511559"/>
            <a:ext cx="7920000" cy="100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u="sng">
                <a:uFillTx/>
              </a:defRPr>
            </a:pPr>
            <a:r>
              <a:rPr lang="fr-FR" sz="3200" b="0" i="0" u="sng" strike="noStrike" kern="1200">
                <a:ln>
                  <a:noFill/>
                </a:ln>
                <a:uFillTx/>
                <a:latin typeface="Arial" pitchFamily="18"/>
                <a:ea typeface="Microsoft YaHei" pitchFamily="2"/>
                <a:cs typeface="Lucida Sans" pitchFamily="2"/>
              </a:rPr>
              <a:t>Décoloration de l'Erythrosine 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FB01055-8F44-4EB9-9F59-3AAE28E8E7A5}"/>
              </a:ext>
            </a:extLst>
          </p:cNvPr>
          <p:cNvSpPr txBox="1"/>
          <p:nvPr/>
        </p:nvSpPr>
        <p:spPr>
          <a:xfrm>
            <a:off x="1188000" y="511920"/>
            <a:ext cx="7920000" cy="100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u="sng">
                <a:uFillTx/>
              </a:defRPr>
            </a:pPr>
            <a:r>
              <a:rPr lang="fr-FR" sz="3200" b="0" i="0" u="sng" strike="noStrike" kern="1200">
                <a:ln>
                  <a:noFill/>
                </a:ln>
                <a:uFillTx/>
                <a:latin typeface="Arial" pitchFamily="18"/>
                <a:ea typeface="Microsoft YaHei" pitchFamily="2"/>
                <a:cs typeface="Lucida Sans" pitchFamily="2"/>
              </a:rPr>
              <a:t>Décoloration de l'Erythrosine B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3400FC-36A7-43A7-8405-856686E5C9F1}"/>
              </a:ext>
            </a:extLst>
          </p:cNvPr>
          <p:cNvSpPr txBox="1"/>
          <p:nvPr/>
        </p:nvSpPr>
        <p:spPr>
          <a:xfrm>
            <a:off x="648000" y="2015999"/>
            <a:ext cx="5903999" cy="792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200" b="0" i="0" u="sng" strike="noStrike" kern="1200">
                <a:ln>
                  <a:noFill/>
                </a:ln>
                <a:uFillTx/>
                <a:latin typeface="Arial" pitchFamily="18"/>
                <a:ea typeface="Microsoft YaHei" pitchFamily="2"/>
                <a:cs typeface="Lucida Sans" pitchFamily="2"/>
              </a:rPr>
              <a:t>Beer-Lambert</a:t>
            </a:r>
            <a:r>
              <a: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 : A = </a:t>
            </a:r>
            <a:r>
              <a:rPr lang="fr-FR" sz="32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ɛ</a:t>
            </a:r>
            <a:r>
              <a:rPr lang="fr-FR" sz="3200" b="0" i="0" u="none" strike="noStrike" kern="1200">
                <a:ln>
                  <a:noFill/>
                </a:ln>
                <a:latin typeface="Arial" pitchFamily="18"/>
                <a:ea typeface="Arial" pitchFamily="34"/>
                <a:cs typeface="Arial" pitchFamily="34"/>
              </a:rPr>
              <a:t>.l.[E]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5BB0079E-9EB1-424D-82C5-A33D87B0F554}"/>
              </a:ext>
            </a:extLst>
          </p:cNvPr>
          <p:cNvSpPr/>
          <p:nvPr/>
        </p:nvSpPr>
        <p:spPr>
          <a:xfrm>
            <a:off x="864000" y="3384000"/>
            <a:ext cx="1008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0ADDEE-45BB-4EF9-8265-FB6A556A702F}"/>
              </a:ext>
            </a:extLst>
          </p:cNvPr>
          <p:cNvSpPr txBox="1"/>
          <p:nvPr/>
        </p:nvSpPr>
        <p:spPr>
          <a:xfrm>
            <a:off x="2015999" y="3096000"/>
            <a:ext cx="7776000" cy="1457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Vérification de l'ordre 1 par rapport à 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endParaRPr lang="fr-FR" sz="32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Determination de k</a:t>
            </a:r>
          </a:p>
        </p:txBody>
      </p:sp>
      <p:sp>
        <p:nvSpPr>
          <p:cNvPr id="6" name="Connecteur droit 5">
            <a:extLst>
              <a:ext uri="{FF2B5EF4-FFF2-40B4-BE49-F238E27FC236}">
                <a16:creationId xmlns:a16="http://schemas.microsoft.com/office/drawing/2014/main" id="{0639CF8C-7A82-4B50-A3E2-884CED37E6B4}"/>
              </a:ext>
            </a:extLst>
          </p:cNvPr>
          <p:cNvSpPr/>
          <p:nvPr/>
        </p:nvSpPr>
        <p:spPr>
          <a:xfrm>
            <a:off x="864000" y="4248000"/>
            <a:ext cx="1008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37571-27F4-4FA6-A93D-61EE08039D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DAFABA-EB5F-450B-8A9E-518332CCE4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0EDA3C-F888-4FB2-91CA-23C357BD1BDF}"/>
              </a:ext>
            </a:extLst>
          </p:cNvPr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00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969291-A1FD-4DA7-BE73-7D64D284A37B}"/>
              </a:ext>
            </a:extLst>
          </p:cNvPr>
          <p:cNvSpPr/>
          <p:nvPr/>
        </p:nvSpPr>
        <p:spPr>
          <a:xfrm>
            <a:off x="-144000" y="-216000"/>
            <a:ext cx="10440000" cy="7776000"/>
          </a:xfrm>
          <a:prstGeom prst="rect">
            <a:avLst/>
          </a:prstGeom>
          <a:solidFill>
            <a:srgbClr val="00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BEA537C-8D75-47C3-9D81-1D4F5DDE04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fr-FR"/>
              <a:t>https://www.edumedia-sciences.com/fr/media/564-facteur-cinetique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D124F05-85A3-4615-9DA8-ACCDF77794E8}"/>
              </a:ext>
            </a:extLst>
          </p:cNvPr>
          <p:cNvSpPr txBox="1"/>
          <p:nvPr/>
        </p:nvSpPr>
        <p:spPr>
          <a:xfrm>
            <a:off x="2753093" y="510119"/>
            <a:ext cx="4789814" cy="5627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u="sng">
                <a:uFillTx/>
              </a:defRPr>
            </a:pPr>
            <a:r>
              <a:rPr lang="fr-FR" sz="3200" b="0" i="0" u="sng" strike="noStrike" kern="1200" dirty="0">
                <a:ln>
                  <a:noFill/>
                </a:ln>
                <a:uFillTx/>
                <a:latin typeface="Arial" pitchFamily="18"/>
                <a:ea typeface="Microsoft YaHei" pitchFamily="2"/>
                <a:cs typeface="Lucida Sans" pitchFamily="2"/>
              </a:rPr>
              <a:t>La production de vinaigre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F0348AF-E788-44B5-983F-142F8D604325}"/>
              </a:ext>
            </a:extLst>
          </p:cNvPr>
          <p:cNvSpPr txBox="1"/>
          <p:nvPr/>
        </p:nvSpPr>
        <p:spPr>
          <a:xfrm>
            <a:off x="1080000" y="1584000"/>
            <a:ext cx="8424000" cy="1007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éthanol + O2 → acide acétique + H2O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C5D775-470F-43C9-B4E8-1E17FDDE72C3}"/>
              </a:ext>
            </a:extLst>
          </p:cNvPr>
          <p:cNvSpPr txBox="1"/>
          <p:nvPr/>
        </p:nvSpPr>
        <p:spPr>
          <a:xfrm>
            <a:off x="1044000" y="5636880"/>
            <a:ext cx="3600000" cy="13296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fr-FR" sz="2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Fermentation  traditionnelle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fr-FR" sz="2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(1 an)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AF3FABAC-AE84-451F-B9C4-B11F9A93500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62760" y="2232000"/>
            <a:ext cx="3333240" cy="3333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28C40C-6323-44E2-AD81-80B0247B0D1C}"/>
              </a:ext>
            </a:extLst>
          </p:cNvPr>
          <p:cNvSpPr txBox="1"/>
          <p:nvPr/>
        </p:nvSpPr>
        <p:spPr>
          <a:xfrm>
            <a:off x="5076000" y="5636880"/>
            <a:ext cx="3600000" cy="13296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fr-FR" sz="2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Fermentation industrielle catalysée (24h)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34F1094C-BCB2-4F68-8207-6BC309AECC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85519" y="2319840"/>
            <a:ext cx="2202480" cy="340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F45D6-0768-4DF5-8246-32A60409F9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DCAEC1-ACFD-426F-904F-06C5307E19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B20AB8-B3F9-46AD-A1B9-44D31E48C7B6}"/>
              </a:ext>
            </a:extLst>
          </p:cNvPr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00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852763-23BB-4C0F-827C-C4DFAAD88C9F}"/>
              </a:ext>
            </a:extLst>
          </p:cNvPr>
          <p:cNvSpPr/>
          <p:nvPr/>
        </p:nvSpPr>
        <p:spPr>
          <a:xfrm>
            <a:off x="-144000" y="-216000"/>
            <a:ext cx="10440000" cy="7776000"/>
          </a:xfrm>
          <a:prstGeom prst="rect">
            <a:avLst/>
          </a:prstGeom>
          <a:solidFill>
            <a:srgbClr val="00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20A273C-5E41-460B-9331-1F70041F0683}"/>
              </a:ext>
            </a:extLst>
          </p:cNvPr>
          <p:cNvSpPr txBox="1"/>
          <p:nvPr/>
        </p:nvSpPr>
        <p:spPr>
          <a:xfrm>
            <a:off x="1188000" y="510480"/>
            <a:ext cx="7920000" cy="100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u="sng">
                <a:uFillTx/>
              </a:defRPr>
            </a:pPr>
            <a:r>
              <a:rPr lang="fr-FR" sz="3200" b="0" i="0" u="sng" strike="noStrike" kern="1200">
                <a:ln>
                  <a:noFill/>
                </a:ln>
                <a:uFillTx/>
                <a:latin typeface="Arial" pitchFamily="18"/>
                <a:ea typeface="Microsoft YaHei" pitchFamily="2"/>
                <a:cs typeface="Lucida Sans" pitchFamily="2"/>
              </a:rPr>
              <a:t>Oxydation du tartrate par l'eau oxygénée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0A2C5F-4629-4FA4-AEDE-D98837F32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05" y="1748116"/>
            <a:ext cx="8369215" cy="40634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35B618C-540D-4738-B2BB-965D18ECC682}"/>
              </a:ext>
            </a:extLst>
          </p:cNvPr>
          <p:cNvSpPr txBox="1"/>
          <p:nvPr/>
        </p:nvSpPr>
        <p:spPr>
          <a:xfrm>
            <a:off x="1188000" y="510480"/>
            <a:ext cx="7920000" cy="100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u="sng">
                <a:uFillTx/>
              </a:defRPr>
            </a:pPr>
            <a:r>
              <a:rPr lang="fr-FR" sz="3200" b="0" i="0" u="sng" strike="noStrike" kern="1200">
                <a:ln>
                  <a:noFill/>
                </a:ln>
                <a:uFillTx/>
                <a:latin typeface="Arial" pitchFamily="18"/>
                <a:ea typeface="Microsoft YaHei" pitchFamily="2"/>
                <a:cs typeface="Lucida Sans" pitchFamily="2"/>
              </a:rPr>
              <a:t>Oxydation du tartrate par l'eau oxygénée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C38D97-C536-4201-B2FF-DA73A3171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1896892"/>
            <a:ext cx="7350436" cy="37658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180DD-CA68-4799-9A4F-85794D12BA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7B7B17-C6E3-4CFF-A776-7AE902C029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0B7E84-88E1-43F0-B296-2A52E0869C4B}"/>
              </a:ext>
            </a:extLst>
          </p:cNvPr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00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436539-1BD4-4814-BAF9-95A39BADF631}"/>
              </a:ext>
            </a:extLst>
          </p:cNvPr>
          <p:cNvSpPr/>
          <p:nvPr/>
        </p:nvSpPr>
        <p:spPr>
          <a:xfrm>
            <a:off x="-144000" y="-216000"/>
            <a:ext cx="10440000" cy="7776000"/>
          </a:xfrm>
          <a:prstGeom prst="rect">
            <a:avLst/>
          </a:prstGeom>
          <a:solidFill>
            <a:srgbClr val="00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F58E4FE-CD5E-44EB-9FAC-A340EFCB7473}"/>
              </a:ext>
            </a:extLst>
          </p:cNvPr>
          <p:cNvSpPr txBox="1"/>
          <p:nvPr/>
        </p:nvSpPr>
        <p:spPr>
          <a:xfrm>
            <a:off x="1188000" y="510839"/>
            <a:ext cx="7920000" cy="100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u="sng">
                <a:uFillTx/>
              </a:defRPr>
            </a:pPr>
            <a:r>
              <a:rPr lang="fr-FR" sz="3200" b="0" i="0" u="sng" strike="noStrike" kern="1200">
                <a:ln>
                  <a:noFill/>
                </a:ln>
                <a:uFillTx/>
                <a:latin typeface="Arial" pitchFamily="18"/>
                <a:ea typeface="Microsoft YaHei" pitchFamily="2"/>
                <a:cs typeface="Lucida Sans" pitchFamily="2"/>
              </a:rPr>
              <a:t>Décoloration de l'Erythrosine B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22C9C6A-6A47-4735-A93E-B7B5F087D911}"/>
              </a:ext>
            </a:extLst>
          </p:cNvPr>
          <p:cNvSpPr txBox="1"/>
          <p:nvPr/>
        </p:nvSpPr>
        <p:spPr>
          <a:xfrm>
            <a:off x="3528000" y="5406120"/>
            <a:ext cx="4896000" cy="100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ClO</a:t>
            </a:r>
            <a:r>
              <a:rPr lang="fr-FR" sz="3200" b="1" i="0" u="none" strike="noStrike" kern="1200" baseline="300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-</a:t>
            </a:r>
            <a:r>
              <a: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+ E → 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099DB3-688C-4E76-A9CE-E8398D4216B9}"/>
              </a:ext>
            </a:extLst>
          </p:cNvPr>
          <p:cNvSpPr/>
          <p:nvPr/>
        </p:nvSpPr>
        <p:spPr>
          <a:xfrm>
            <a:off x="5256000" y="2520000"/>
            <a:ext cx="864000" cy="576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DD1C97-0767-4868-BB5F-04F02FDBF87B}"/>
              </a:ext>
            </a:extLst>
          </p:cNvPr>
          <p:cNvSpPr txBox="1"/>
          <p:nvPr/>
        </p:nvSpPr>
        <p:spPr>
          <a:xfrm>
            <a:off x="5184000" y="2592000"/>
            <a:ext cx="1584000" cy="5461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→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C930AEB-898C-44AB-AC31-D138B8916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7" y="1747041"/>
            <a:ext cx="9135750" cy="36590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6A1246-8F78-4018-9495-852F13974B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8D05ED-14BD-4C3D-A7D2-E18E37D74E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67C195-D61F-42DC-93C9-0F00EE20F370}"/>
              </a:ext>
            </a:extLst>
          </p:cNvPr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00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878843-20B7-44E2-9B03-C81AA7C41571}"/>
              </a:ext>
            </a:extLst>
          </p:cNvPr>
          <p:cNvSpPr/>
          <p:nvPr/>
        </p:nvSpPr>
        <p:spPr>
          <a:xfrm>
            <a:off x="-144000" y="-216000"/>
            <a:ext cx="10440000" cy="7776000"/>
          </a:xfrm>
          <a:prstGeom prst="rect">
            <a:avLst/>
          </a:prstGeom>
          <a:solidFill>
            <a:srgbClr val="00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BFEA109B-9BC8-4E1C-8D1D-3324A89CA9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564919" y="1361520"/>
            <a:ext cx="6715080" cy="5550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B68C76B-AD46-4E82-8CE4-2DD0B71E1F27}"/>
              </a:ext>
            </a:extLst>
          </p:cNvPr>
          <p:cNvSpPr txBox="1"/>
          <p:nvPr/>
        </p:nvSpPr>
        <p:spPr>
          <a:xfrm>
            <a:off x="1188000" y="510480"/>
            <a:ext cx="7920000" cy="100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u="sng">
                <a:uFillTx/>
              </a:defRPr>
            </a:pPr>
            <a:r>
              <a:rPr lang="fr-FR" sz="3200" b="0" i="0" u="sng" strike="noStrike" kern="1200">
                <a:ln>
                  <a:noFill/>
                </a:ln>
                <a:uFillTx/>
                <a:latin typeface="Arial" pitchFamily="18"/>
                <a:ea typeface="Microsoft YaHei" pitchFamily="2"/>
                <a:cs typeface="Lucida Sans" pitchFamily="2"/>
              </a:rPr>
              <a:t>Temps de demi réaction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143</Words>
  <Application>Microsoft Office PowerPoint</Application>
  <PresentationFormat>Grand écran</PresentationFormat>
  <Paragraphs>39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StarSymbol</vt:lpstr>
      <vt:lpstr>Times New Roman</vt:lpstr>
      <vt:lpstr>Standard</vt:lpstr>
      <vt:lpstr>LC 08 : Cinétique et Catalyse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08 : Cinétique et Catalyse</dc:title>
  <cp:lastModifiedBy>Armel JOUAN-POURCHET</cp:lastModifiedBy>
  <cp:revision>8</cp:revision>
  <dcterms:created xsi:type="dcterms:W3CDTF">2021-01-06T23:13:12Z</dcterms:created>
  <dcterms:modified xsi:type="dcterms:W3CDTF">2021-05-23T11:04:24Z</dcterms:modified>
</cp:coreProperties>
</file>