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metadata/core-properties" Target="docProps/core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080625" cy="567055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7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fr-FR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8379D31A-FAE2-445F-9B04-219DD4AEEEFC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39600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1" strike="noStrike" spc="-1" dirty="0">
                <a:solidFill>
                  <a:schemeClr val="accent2"/>
                </a:solidFill>
                <a:latin typeface="Arial"/>
              </a:rPr>
              <a:t>LC 07 : Evolution spontanée d’un système chimique</a:t>
            </a:r>
          </a:p>
        </p:txBody>
      </p:sp>
      <p:sp>
        <p:nvSpPr>
          <p:cNvPr id="43" name="TextShape 2"/>
          <p:cNvSpPr txBox="1"/>
          <p:nvPr/>
        </p:nvSpPr>
        <p:spPr>
          <a:xfrm>
            <a:off x="468360" y="18360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3200" b="1" u="sng" strike="noStrike" spc="-1" dirty="0">
                <a:uFillTx/>
                <a:latin typeface="Arial"/>
              </a:rPr>
              <a:t>Niveau :</a:t>
            </a:r>
            <a:r>
              <a:rPr lang="fr-FR" sz="3200" b="1" strike="noStrike" spc="-1" dirty="0">
                <a:latin typeface="Arial"/>
              </a:rPr>
              <a:t> </a:t>
            </a:r>
            <a:r>
              <a:rPr lang="fr-FR" sz="3200" b="0" strike="noStrike" spc="-1" dirty="0">
                <a:latin typeface="Arial"/>
              </a:rPr>
              <a:t>Lycée</a:t>
            </a:r>
          </a:p>
          <a:p>
            <a:pPr algn="ctr"/>
            <a:r>
              <a:rPr lang="fr-FR" sz="3200" b="1" u="sng" strike="noStrike" spc="-1" dirty="0">
                <a:uFillTx/>
                <a:latin typeface="Arial"/>
              </a:rPr>
              <a:t>Prérequis :</a:t>
            </a:r>
            <a:r>
              <a:rPr lang="fr-FR" sz="3200" b="1" strike="noStrike" spc="-1" dirty="0">
                <a:latin typeface="Arial"/>
              </a:rPr>
              <a:t> </a:t>
            </a:r>
            <a:r>
              <a:rPr lang="fr-FR" sz="3200" b="0" strike="noStrike" spc="-1" dirty="0">
                <a:latin typeface="Arial"/>
              </a:rPr>
              <a:t>Tableau d’avancement, réactions acido-basiques, réactions d’oxydoréduction, pile Daniell, potentiel standard, Loi de Kohlrausch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2240" y="226308"/>
            <a:ext cx="7716143" cy="1025927"/>
          </a:xfrm>
          <a:prstGeom prst="rect">
            <a:avLst/>
          </a:prstGeom>
        </p:spPr>
        <p:txBody>
          <a:bodyPr vert="horz" wrap="square" lIns="0" tIns="9530" rIns="0" bIns="0" rtlCol="0" anchor="ctr">
            <a:spAutoFit/>
          </a:bodyPr>
          <a:lstStyle/>
          <a:p>
            <a:pPr marL="9530" algn="ctr">
              <a:lnSpc>
                <a:spcPct val="100000"/>
              </a:lnSpc>
              <a:spcBef>
                <a:spcPts val="75"/>
              </a:spcBef>
            </a:pPr>
            <a:r>
              <a:rPr lang="fr-FR" sz="3302" b="1" spc="-4" dirty="0">
                <a:solidFill>
                  <a:schemeClr val="tx2"/>
                </a:solidFill>
                <a:latin typeface="Arial"/>
                <a:cs typeface="Arial"/>
              </a:rPr>
              <a:t>Exemple de réaction non quantitative : acide faible avec l’eau</a:t>
            </a:r>
            <a:endParaRPr sz="3302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2BB5897-256B-4377-ADD3-7C4EDC72460E}"/>
              </a:ext>
            </a:extLst>
          </p:cNvPr>
          <p:cNvSpPr txBox="1"/>
          <p:nvPr/>
        </p:nvSpPr>
        <p:spPr>
          <a:xfrm>
            <a:off x="2191762" y="4067967"/>
            <a:ext cx="3604724" cy="831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1" b="1" dirty="0">
                <a:solidFill>
                  <a:srgbClr val="C00000"/>
                </a:solidFill>
              </a:rPr>
              <a:t>Réaction non </a:t>
            </a:r>
          </a:p>
          <a:p>
            <a:r>
              <a:rPr lang="fr-FR" sz="2401" b="1" dirty="0">
                <a:solidFill>
                  <a:srgbClr val="C00000"/>
                </a:solidFill>
              </a:rPr>
              <a:t>quantitative: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8100F849-B7E0-42E0-8781-12A3FEF2E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074" y="4250232"/>
            <a:ext cx="30289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5E991E2-9973-48D7-BE58-9401B58AC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412" y="1830387"/>
            <a:ext cx="75438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3300" b="1" strike="noStrike" spc="-1" dirty="0">
                <a:solidFill>
                  <a:schemeClr val="tx2"/>
                </a:solidFill>
                <a:latin typeface="Arial"/>
              </a:rPr>
              <a:t>Mesures de la conductivité </a:t>
            </a:r>
            <a:r>
              <a:rPr lang="fr-FR" sz="3300" b="1" strike="noStrike" spc="-1" dirty="0">
                <a:solidFill>
                  <a:schemeClr val="tx2"/>
                </a:solidFill>
                <a:latin typeface="Arial"/>
                <a:sym typeface="Symbol" panose="05050102010706020507" pitchFamily="18" charset="2"/>
              </a:rPr>
              <a:t></a:t>
            </a:r>
            <a:endParaRPr lang="fr-FR" sz="3300" b="1" strike="noStrike" spc="-1" dirty="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0B77BF5-3874-407A-B1CE-2C626B223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095" y="1301750"/>
            <a:ext cx="7029450" cy="3371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504492" y="127439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3300" b="1" strike="noStrike" spc="-1" dirty="0">
                <a:solidFill>
                  <a:schemeClr val="tx2"/>
                </a:solidFill>
                <a:latin typeface="Arial"/>
              </a:rPr>
              <a:t>Mesure de </a:t>
            </a:r>
            <a:r>
              <a:rPr lang="fr-FR" sz="3300" b="1" strike="noStrike" spc="-1" dirty="0" err="1">
                <a:solidFill>
                  <a:schemeClr val="tx2"/>
                </a:solidFill>
                <a:latin typeface="Arial"/>
              </a:rPr>
              <a:t>Q</a:t>
            </a:r>
            <a:r>
              <a:rPr lang="fr-FR" sz="3300" b="1" strike="noStrike" spc="-1" baseline="-25000" dirty="0" err="1">
                <a:solidFill>
                  <a:schemeClr val="tx2"/>
                </a:solidFill>
                <a:latin typeface="Arial"/>
              </a:rPr>
              <a:t>r</a:t>
            </a:r>
            <a:r>
              <a:rPr lang="fr-FR" sz="3300" b="1" spc="-1" dirty="0">
                <a:solidFill>
                  <a:schemeClr val="tx2"/>
                </a:solidFill>
                <a:latin typeface="Arial"/>
              </a:rPr>
              <a:t> à l’équilibre</a:t>
            </a:r>
            <a:endParaRPr lang="fr-FR" sz="3300" b="1" strike="noStrike" spc="-1" baseline="-25000" dirty="0">
              <a:solidFill>
                <a:schemeClr val="tx2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Formula 3"/>
              <p:cNvSpPr txBox="1"/>
              <p:nvPr/>
            </p:nvSpPr>
            <p:spPr>
              <a:xfrm>
                <a:off x="4704120" y="2671560"/>
                <a:ext cx="72000" cy="169200"/>
              </a:xfrm>
              <a:prstGeom prst="rect">
                <a:avLst/>
              </a:prstGeom>
            </p:spPr>
            <p:txBody>
              <a:bodyPr/>
              <a:lstStyle/>
              <a:p>
                <a:endParaRPr/>
              </a:p>
            </p:txBody>
          </p:sp>
        </mc:Choice>
        <mc:Fallback xmlns="" xmlns:p14="http://schemas.microsoft.com/office/powerpoint/2010/main" xmlns:p15="http://schemas.microsoft.com/office/powerpoint/2012/main"/>
      </mc:AlternateContent>
      <p:pic>
        <p:nvPicPr>
          <p:cNvPr id="49" name="Image 48"/>
          <p:cNvPicPr/>
          <p:nvPr/>
        </p:nvPicPr>
        <p:blipFill>
          <a:blip r:embed="rId2">
            <a:alphaModFix/>
          </a:blip>
          <a:stretch/>
        </p:blipFill>
        <p:spPr>
          <a:xfrm>
            <a:off x="4680000" y="3289971"/>
            <a:ext cx="5084280" cy="813960"/>
          </a:xfrm>
          <a:prstGeom prst="rect">
            <a:avLst/>
          </a:prstGeom>
          <a:ln w="0">
            <a:noFill/>
          </a:ln>
        </p:spPr>
      </p:pic>
      <p:pic>
        <p:nvPicPr>
          <p:cNvPr id="50" name="Image 49"/>
          <p:cNvPicPr/>
          <p:nvPr/>
        </p:nvPicPr>
        <p:blipFill>
          <a:blip r:embed="rId3">
            <a:alphaModFix/>
          </a:blip>
          <a:stretch/>
        </p:blipFill>
        <p:spPr>
          <a:xfrm>
            <a:off x="1596240" y="4283931"/>
            <a:ext cx="6143760" cy="1044000"/>
          </a:xfrm>
          <a:prstGeom prst="rect">
            <a:avLst/>
          </a:prstGeom>
          <a:ln w="76320">
            <a:solidFill>
              <a:srgbClr val="FF3300"/>
            </a:solidFill>
            <a:round/>
          </a:ln>
        </p:spPr>
      </p:pic>
      <p:pic>
        <p:nvPicPr>
          <p:cNvPr id="51" name="Image 50"/>
          <p:cNvPicPr/>
          <p:nvPr/>
        </p:nvPicPr>
        <p:blipFill>
          <a:blip r:embed="rId4">
            <a:alphaModFix/>
          </a:blip>
          <a:stretch/>
        </p:blipFill>
        <p:spPr>
          <a:xfrm>
            <a:off x="1260000" y="3239931"/>
            <a:ext cx="2880000" cy="900720"/>
          </a:xfrm>
          <a:prstGeom prst="rect">
            <a:avLst/>
          </a:prstGeom>
          <a:ln w="0"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117E336-C378-4275-BE18-140A7291D9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410" y="1033264"/>
            <a:ext cx="7543800" cy="20097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504180" y="14779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3300" b="1" strike="noStrike" spc="-1" dirty="0">
                <a:solidFill>
                  <a:schemeClr val="tx2"/>
                </a:solidFill>
                <a:latin typeface="Arial"/>
              </a:rPr>
              <a:t>Récapitulatif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Formula 2"/>
              <p:cNvSpPr txBox="1"/>
              <p:nvPr/>
            </p:nvSpPr>
            <p:spPr>
              <a:xfrm>
                <a:off x="3779999" y="1980000"/>
                <a:ext cx="1774413" cy="3225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>
                          <a:latin typeface="Cambria Math" panose="02040503050406030204" pitchFamily="18" charset="0"/>
                        </a:rPr>
                        <m:t>°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3" name="Formula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99" y="1980000"/>
                <a:ext cx="1774413" cy="322560"/>
              </a:xfrm>
              <a:prstGeom prst="rect">
                <a:avLst/>
              </a:prstGeom>
              <a:blipFill>
                <a:blip r:embed="rId2"/>
                <a:stretch>
                  <a:fillRect b="-264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Shape 3"/>
          <p:cNvSpPr txBox="1"/>
          <p:nvPr/>
        </p:nvSpPr>
        <p:spPr>
          <a:xfrm>
            <a:off x="648967" y="1319220"/>
            <a:ext cx="5611588" cy="2394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1800" b="0" strike="noStrike" spc="-1" dirty="0">
                <a:latin typeface="Arial"/>
              </a:rPr>
              <a:t>Pour prévoir l’état </a:t>
            </a:r>
            <a:r>
              <a:rPr lang="fr-FR" sz="1800" b="1" strike="noStrike" spc="-1" dirty="0">
                <a:latin typeface="Arial"/>
              </a:rPr>
              <a:t>final</a:t>
            </a:r>
            <a:r>
              <a:rPr lang="fr-FR" sz="1800" b="0" strike="noStrike" spc="-1" dirty="0">
                <a:latin typeface="Arial"/>
              </a:rPr>
              <a:t> d’un système (si équilibre) :</a:t>
            </a:r>
          </a:p>
          <a:p>
            <a:endParaRPr lang="fr-FR" sz="1800" b="0" strike="noStrike" spc="-1" dirty="0">
              <a:latin typeface="Arial"/>
            </a:endParaRPr>
          </a:p>
          <a:p>
            <a:endParaRPr lang="fr-FR" sz="1800" b="0" strike="noStrike" spc="-1" dirty="0">
              <a:latin typeface="Arial"/>
            </a:endParaRPr>
          </a:p>
          <a:p>
            <a:endParaRPr lang="fr-FR" sz="1800" b="0" strike="noStrike" spc="-1" dirty="0">
              <a:latin typeface="Arial"/>
            </a:endParaRPr>
          </a:p>
          <a:p>
            <a:endParaRPr lang="fr-FR" sz="1800" b="0" strike="noStrike" spc="-1" dirty="0">
              <a:latin typeface="Arial"/>
            </a:endParaRPr>
          </a:p>
          <a:p>
            <a:endParaRPr lang="fr-FR" sz="1800" b="0" strike="noStrike" spc="-1" dirty="0">
              <a:latin typeface="Arial"/>
            </a:endParaRPr>
          </a:p>
          <a:p>
            <a:r>
              <a:rPr lang="fr-FR" sz="1800" b="0" strike="noStrike" spc="-1" dirty="0">
                <a:latin typeface="Arial"/>
              </a:rPr>
              <a:t>Pour prévoir </a:t>
            </a:r>
            <a:r>
              <a:rPr lang="fr-FR" sz="1800" b="1" strike="noStrike" spc="-1" dirty="0">
                <a:latin typeface="Arial"/>
              </a:rPr>
              <a:t>l’évolution spontanée</a:t>
            </a:r>
            <a:r>
              <a:rPr lang="fr-FR" sz="1800" b="0" strike="noStrike" spc="-1" dirty="0">
                <a:latin typeface="Arial"/>
              </a:rPr>
              <a:t> d’un système :</a:t>
            </a:r>
          </a:p>
          <a:p>
            <a:endParaRPr lang="fr-FR" sz="1800" b="0" strike="noStrike" spc="-1" dirty="0">
              <a:latin typeface="Arial"/>
            </a:endParaRPr>
          </a:p>
          <a:p>
            <a:endParaRPr lang="fr-FR" sz="1800" b="0" strike="noStrike" spc="-1" dirty="0">
              <a:latin typeface="Arial"/>
            </a:endParaRPr>
          </a:p>
        </p:txBody>
      </p:sp>
      <p:sp>
        <p:nvSpPr>
          <p:cNvPr id="55" name="CustomShape 4"/>
          <p:cNvSpPr/>
          <p:nvPr/>
        </p:nvSpPr>
        <p:spPr>
          <a:xfrm>
            <a:off x="4140000" y="3780000"/>
            <a:ext cx="360000" cy="54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5"/>
          <p:cNvSpPr/>
          <p:nvPr/>
        </p:nvSpPr>
        <p:spPr>
          <a:xfrm>
            <a:off x="4860000" y="3780000"/>
            <a:ext cx="360000" cy="54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Formula 7"/>
              <p:cNvSpPr txBox="1"/>
              <p:nvPr/>
            </p:nvSpPr>
            <p:spPr>
              <a:xfrm>
                <a:off x="7844984" y="2093060"/>
                <a:ext cx="897364" cy="30924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9" name="Formula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984" y="2093060"/>
                <a:ext cx="897364" cy="309240"/>
              </a:xfrm>
              <a:prstGeom prst="rect">
                <a:avLst/>
              </a:prstGeom>
              <a:blipFill>
                <a:blip r:embed="rId3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Line 8"/>
          <p:cNvSpPr/>
          <p:nvPr/>
        </p:nvSpPr>
        <p:spPr>
          <a:xfrm>
            <a:off x="7670593" y="2005580"/>
            <a:ext cx="1260000" cy="0"/>
          </a:xfrm>
          <a:prstGeom prst="line">
            <a:avLst/>
          </a:prstGeom>
          <a:ln w="0">
            <a:solidFill>
              <a:srgbClr val="0099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Line 9"/>
          <p:cNvSpPr/>
          <p:nvPr/>
        </p:nvSpPr>
        <p:spPr>
          <a:xfrm flipH="1">
            <a:off x="7648471" y="2545580"/>
            <a:ext cx="1260000" cy="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10"/>
          <p:cNvSpPr/>
          <p:nvPr/>
        </p:nvSpPr>
        <p:spPr>
          <a:xfrm>
            <a:off x="7894837" y="1645580"/>
            <a:ext cx="720000" cy="36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fr-FR" sz="1800" b="0" strike="noStrike" spc="-1">
                <a:solidFill>
                  <a:srgbClr val="336633"/>
                </a:solidFill>
                <a:latin typeface="Arial"/>
              </a:rPr>
              <a:t>Sens direct</a:t>
            </a:r>
          </a:p>
        </p:txBody>
      </p:sp>
      <p:sp>
        <p:nvSpPr>
          <p:cNvPr id="63" name="CustomShape 11"/>
          <p:cNvSpPr/>
          <p:nvPr/>
        </p:nvSpPr>
        <p:spPr>
          <a:xfrm>
            <a:off x="8008471" y="2545580"/>
            <a:ext cx="720000" cy="36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fr-FR" sz="1800" b="0" strike="noStrike" spc="-1" dirty="0">
                <a:solidFill>
                  <a:srgbClr val="006699"/>
                </a:solidFill>
                <a:latin typeface="Arial"/>
              </a:rPr>
              <a:t>Sens inverse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B60026D-8C6C-4823-94FB-2F7E4ABF9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450" y="3583142"/>
            <a:ext cx="7277100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504492" y="202524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3300" b="1" strike="noStrike" spc="-1" dirty="0">
                <a:solidFill>
                  <a:schemeClr val="tx2"/>
                </a:solidFill>
                <a:latin typeface="Arial"/>
              </a:rPr>
              <a:t>La pile Daniell</a:t>
            </a:r>
          </a:p>
        </p:txBody>
      </p:sp>
      <p:pic>
        <p:nvPicPr>
          <p:cNvPr id="65" name="Image 64"/>
          <p:cNvPicPr/>
          <p:nvPr/>
        </p:nvPicPr>
        <p:blipFill>
          <a:blip r:embed="rId2">
            <a:alphaModFix/>
          </a:blip>
          <a:stretch/>
        </p:blipFill>
        <p:spPr>
          <a:xfrm>
            <a:off x="971492" y="1038294"/>
            <a:ext cx="4204574" cy="3797170"/>
          </a:xfrm>
          <a:prstGeom prst="rect">
            <a:avLst/>
          </a:prstGeom>
          <a:ln w="0">
            <a:noFill/>
          </a:ln>
        </p:spPr>
      </p:pic>
      <p:sp>
        <p:nvSpPr>
          <p:cNvPr id="66" name="CustomShape 2"/>
          <p:cNvSpPr/>
          <p:nvPr/>
        </p:nvSpPr>
        <p:spPr>
          <a:xfrm>
            <a:off x="5400000" y="2066770"/>
            <a:ext cx="4140000" cy="270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fr-FR" sz="1800" b="0" strike="noStrike" spc="-1" dirty="0">
                <a:latin typeface="Arial"/>
              </a:rPr>
              <a:t>Une demi-réaction redox à chaque électrode :</a:t>
            </a:r>
          </a:p>
          <a:p>
            <a:pPr algn="ctr"/>
            <a:r>
              <a:rPr lang="fr-FR" sz="1800" b="0" strike="noStrike" spc="-1" dirty="0">
                <a:latin typeface="Arial"/>
              </a:rPr>
              <a:t>production d’un courant</a:t>
            </a:r>
          </a:p>
          <a:p>
            <a:pPr algn="ctr"/>
            <a:endParaRPr lang="fr-FR" sz="1800" b="0" strike="noStrike" spc="-1" dirty="0">
              <a:latin typeface="Arial"/>
            </a:endParaRPr>
          </a:p>
          <a:p>
            <a:pPr algn="ctr"/>
            <a:r>
              <a:rPr lang="fr-FR" sz="1800" b="0" strike="noStrike" spc="-1" dirty="0">
                <a:latin typeface="Arial"/>
              </a:rPr>
              <a:t>→ Dans quel sens les électrons traversent-ils la</a:t>
            </a:r>
          </a:p>
          <a:p>
            <a:pPr algn="ctr"/>
            <a:r>
              <a:rPr lang="fr-FR" sz="1800" b="0" strike="noStrike" spc="-1" dirty="0">
                <a:latin typeface="Arial"/>
              </a:rPr>
              <a:t> lampe ?</a:t>
            </a:r>
          </a:p>
          <a:p>
            <a:pPr algn="ctr"/>
            <a:r>
              <a:rPr lang="fr-FR" sz="1800" b="0" strike="noStrike" spc="-1" dirty="0">
                <a:latin typeface="Arial"/>
              </a:rPr>
              <a:t>→ Dans quel sens se fait la réaction ?</a:t>
            </a:r>
          </a:p>
          <a:p>
            <a:pPr algn="ctr"/>
            <a:endParaRPr lang="fr-FR" sz="1800" b="0" strike="noStrike" spc="-1" dirty="0">
              <a:latin typeface="Arial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4296461-782F-4AD6-A479-31B2F7F0F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46" y="4939192"/>
            <a:ext cx="2246312" cy="33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DE14C07-AD95-418D-8826-DDB7C55EE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60" y="5014740"/>
            <a:ext cx="2252663" cy="33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641D3009-7A25-48A2-8081-D5B4E8135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225" y="1711822"/>
            <a:ext cx="4295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3300" b="1" strike="noStrike" spc="-1" dirty="0">
                <a:solidFill>
                  <a:schemeClr val="tx2"/>
                </a:solidFill>
                <a:latin typeface="Arial"/>
              </a:rPr>
              <a:t>Etat final de la pile</a:t>
            </a:r>
          </a:p>
        </p:txBody>
      </p:sp>
      <p:sp>
        <p:nvSpPr>
          <p:cNvPr id="68" name="TextShape 2"/>
          <p:cNvSpPr txBox="1"/>
          <p:nvPr/>
        </p:nvSpPr>
        <p:spPr>
          <a:xfrm>
            <a:off x="447840" y="1326600"/>
            <a:ext cx="9071640" cy="11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 </a:t>
            </a:r>
          </a:p>
        </p:txBody>
      </p:sp>
      <p:graphicFrame>
        <p:nvGraphicFramePr>
          <p:cNvPr id="69" name="Table 3"/>
          <p:cNvGraphicFramePr/>
          <p:nvPr/>
        </p:nvGraphicFramePr>
        <p:xfrm>
          <a:off x="504720" y="1326960"/>
          <a:ext cx="9071640" cy="1097280"/>
        </p:xfrm>
        <a:graphic>
          <a:graphicData uri="http://schemas.openxmlformats.org/drawingml/2006/table">
            <a:tbl>
              <a:tblPr/>
              <a:tblGrid>
                <a:gridCol w="181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4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5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6320"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latin typeface="Arial"/>
                        </a:rPr>
                        <a:t>Zn (s)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latin typeface="Arial"/>
                        </a:rPr>
                        <a:t>+ Cu</a:t>
                      </a:r>
                      <a:r>
                        <a:rPr lang="fr-FR" sz="1800" b="0" strike="noStrike" spc="-1" baseline="33000">
                          <a:latin typeface="Arial"/>
                        </a:rPr>
                        <a:t>2+</a:t>
                      </a:r>
                      <a:r>
                        <a:rPr lang="fr-FR" sz="1800" b="0" strike="noStrike" spc="-1">
                          <a:latin typeface="Arial"/>
                        </a:rPr>
                        <a:t> (aq)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latin typeface="Arial"/>
                        </a:rPr>
                        <a:t>=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latin typeface="Arial"/>
                        </a:rPr>
                        <a:t>Zn</a:t>
                      </a:r>
                      <a:r>
                        <a:rPr lang="fr-FR" sz="1800" b="0" strike="noStrike" spc="-1" baseline="33000">
                          <a:latin typeface="Arial"/>
                        </a:rPr>
                        <a:t>2+</a:t>
                      </a:r>
                      <a:r>
                        <a:rPr lang="fr-FR" sz="1800" b="0" strike="noStrike" spc="-1">
                          <a:latin typeface="Arial"/>
                        </a:rPr>
                        <a:t> (aq)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latin typeface="Arial"/>
                        </a:rPr>
                        <a:t>+ Cu (s)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320"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latin typeface="Arial"/>
                        </a:rPr>
                        <a:t>n</a:t>
                      </a:r>
                      <a:r>
                        <a:rPr lang="fr-FR" sz="1800" b="0" strike="noStrike" spc="-1" baseline="-8000">
                          <a:latin typeface="Arial"/>
                        </a:rPr>
                        <a:t>Zn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latin typeface="Arial"/>
                        </a:rPr>
                        <a:t>n</a:t>
                      </a:r>
                      <a:r>
                        <a:rPr lang="fr-FR" sz="1800" b="0" strike="noStrike" spc="-1" baseline="-8000">
                          <a:latin typeface="Arial"/>
                        </a:rPr>
                        <a:t>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latin typeface="Arial"/>
                        </a:rPr>
                        <a:t>n</a:t>
                      </a:r>
                      <a:r>
                        <a:rPr lang="fr-FR" sz="1800" b="0" strike="noStrike" spc="-1" baseline="-8000">
                          <a:latin typeface="Arial"/>
                        </a:rPr>
                        <a:t>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latin typeface="Arial"/>
                        </a:rPr>
                        <a:t>n</a:t>
                      </a:r>
                      <a:r>
                        <a:rPr lang="fr-FR" sz="1800" b="0" strike="noStrike" spc="-1" baseline="-8000">
                          <a:latin typeface="Arial"/>
                        </a:rPr>
                        <a:t>Cu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320"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latin typeface="Arial"/>
                        </a:rPr>
                        <a:t>n</a:t>
                      </a:r>
                      <a:r>
                        <a:rPr lang="fr-FR" sz="1800" b="0" strike="noStrike" spc="-1" baseline="-8000">
                          <a:latin typeface="Arial"/>
                        </a:rPr>
                        <a:t>Zn</a:t>
                      </a:r>
                      <a:r>
                        <a:rPr lang="fr-FR" sz="1800" b="0" strike="noStrike" spc="-1">
                          <a:latin typeface="Arial"/>
                        </a:rPr>
                        <a:t> - </a:t>
                      </a:r>
                      <a:r>
                        <a:rPr lang="fr-FR" sz="1800" b="0" strike="noStrike" spc="-1">
                          <a:latin typeface="Arial"/>
                          <a:ea typeface="Arial"/>
                        </a:rPr>
                        <a:t>ξ</a:t>
                      </a:r>
                      <a:r>
                        <a:rPr lang="fr-FR" sz="1800" b="0" strike="noStrike" spc="-1" baseline="-8000">
                          <a:latin typeface="Arial"/>
                        </a:rPr>
                        <a:t>f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  <a:ea typeface="PingFang SC"/>
                        </a:rPr>
                        <a:t>n</a:t>
                      </a:r>
                      <a:r>
                        <a:rPr lang="fr-FR" sz="1800" b="0" strike="noStrike" spc="-1" baseline="-8000">
                          <a:latin typeface="Arial"/>
                          <a:ea typeface="PingFang SC"/>
                        </a:rPr>
                        <a:t>0-</a:t>
                      </a:r>
                      <a:r>
                        <a:rPr lang="fr-FR" sz="1800" b="0" strike="noStrike" spc="-1">
                          <a:latin typeface="Arial"/>
                          <a:ea typeface="Arial"/>
                        </a:rPr>
                        <a:t> ξ</a:t>
                      </a:r>
                      <a:r>
                        <a:rPr lang="fr-FR" sz="1800" b="0" strike="noStrike" spc="-1" baseline="-8000">
                          <a:latin typeface="Arial"/>
                          <a:ea typeface="Arial"/>
                        </a:rPr>
                        <a:t>f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  <a:ea typeface="PingFang SC"/>
                        </a:rPr>
                        <a:t>n</a:t>
                      </a:r>
                      <a:r>
                        <a:rPr lang="fr-FR" sz="1800" b="0" strike="noStrike" spc="-1" baseline="-8000">
                          <a:latin typeface="Arial"/>
                          <a:ea typeface="PingFang SC"/>
                        </a:rPr>
                        <a:t>0</a:t>
                      </a:r>
                      <a:r>
                        <a:rPr lang="fr-FR" sz="1800" b="0" strike="noStrike" spc="-1">
                          <a:latin typeface="Arial"/>
                          <a:ea typeface="PingFang SC"/>
                        </a:rPr>
                        <a:t> +</a:t>
                      </a:r>
                      <a:r>
                        <a:rPr lang="fr-FR" sz="1800" b="0" strike="noStrike" spc="-1">
                          <a:latin typeface="Arial"/>
                          <a:ea typeface="Arial"/>
                        </a:rPr>
                        <a:t>ξ</a:t>
                      </a:r>
                      <a:r>
                        <a:rPr lang="fr-FR" sz="1800" b="0" strike="noStrike" spc="-1" baseline="-8000">
                          <a:latin typeface="Arial"/>
                          <a:ea typeface="PingFang SC"/>
                        </a:rPr>
                        <a:t>f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latin typeface="Arial"/>
                          <a:ea typeface="PingFang SC"/>
                        </a:rPr>
                        <a:t>n</a:t>
                      </a:r>
                      <a:r>
                        <a:rPr lang="fr-FR" sz="1800" b="0" strike="noStrike" spc="-1" baseline="-8000">
                          <a:latin typeface="Arial"/>
                          <a:ea typeface="PingFang SC"/>
                        </a:rPr>
                        <a:t>Cu </a:t>
                      </a:r>
                      <a:r>
                        <a:rPr lang="fr-FR" sz="1800" b="0" strike="noStrike" spc="-1">
                          <a:latin typeface="Arial"/>
                          <a:ea typeface="PingFang SC"/>
                        </a:rPr>
                        <a:t>+ </a:t>
                      </a:r>
                      <a:r>
                        <a:rPr lang="fr-FR" sz="1800" b="0" strike="noStrike" spc="-1">
                          <a:latin typeface="Arial"/>
                          <a:ea typeface="Arial"/>
                        </a:rPr>
                        <a:t>ξ</a:t>
                      </a:r>
                      <a:r>
                        <a:rPr lang="fr-FR" sz="1800" b="0" strike="noStrike" spc="-1" baseline="-8000">
                          <a:latin typeface="Arial"/>
                        </a:rPr>
                        <a:t>f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0" name="CustomShape 4"/>
          <p:cNvSpPr/>
          <p:nvPr/>
        </p:nvSpPr>
        <p:spPr>
          <a:xfrm>
            <a:off x="720000" y="2880000"/>
            <a:ext cx="9000000" cy="180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r>
              <a:rPr lang="fr-FR" sz="1800" b="0" u="sng" strike="noStrike" spc="-1" dirty="0">
                <a:uFillTx/>
                <a:latin typeface="Arial"/>
              </a:rPr>
              <a:t>Hypothèse :</a:t>
            </a:r>
            <a:r>
              <a:rPr lang="fr-FR" sz="1800" b="0" strike="noStrike" spc="-1" dirty="0">
                <a:latin typeface="Arial"/>
              </a:rPr>
              <a:t>  l’état final est un état d’équilibre, alors</a:t>
            </a:r>
          </a:p>
          <a:p>
            <a:r>
              <a:rPr lang="fr-FR" sz="1800" b="0" strike="noStrike" spc="-1" dirty="0">
                <a:latin typeface="Arial"/>
              </a:rPr>
              <a:t> </a:t>
            </a:r>
          </a:p>
          <a:p>
            <a:endParaRPr lang="fr-FR" sz="1800" b="0" strike="noStrike" spc="-1" dirty="0">
              <a:latin typeface="Arial"/>
            </a:endParaRPr>
          </a:p>
          <a:p>
            <a:r>
              <a:rPr lang="fr-FR" sz="1800" b="0" strike="noStrike" spc="-1" dirty="0">
                <a:latin typeface="Arial"/>
              </a:rPr>
              <a:t>→ Mais si                        ,</a:t>
            </a:r>
          </a:p>
          <a:p>
            <a:endParaRPr lang="fr-FR" sz="1800" b="0" strike="noStrike" spc="-1" dirty="0">
              <a:latin typeface="Arial"/>
            </a:endParaRPr>
          </a:p>
          <a:p>
            <a:r>
              <a:rPr lang="fr-FR" sz="1800" b="0" strike="noStrike" spc="-1" dirty="0">
                <a:latin typeface="Arial"/>
              </a:rPr>
              <a:t>Alors il y a </a:t>
            </a:r>
            <a:r>
              <a:rPr lang="fr-FR" sz="1800" b="1" u="sng" strike="noStrike" spc="-1" dirty="0">
                <a:uFillTx/>
                <a:latin typeface="Arial"/>
              </a:rPr>
              <a:t>rupture de l’équilibre </a:t>
            </a:r>
            <a:r>
              <a:rPr lang="fr-FR" sz="1800" b="0" strike="noStrike" spc="-1" dirty="0">
                <a:latin typeface="Arial"/>
              </a:rPr>
              <a:t>: il n’y a plus de zinc dans l’état final. </a:t>
            </a:r>
          </a:p>
          <a:p>
            <a:endParaRPr lang="fr-FR" sz="1800" b="0" strike="noStrike" spc="-1" dirty="0">
              <a:latin typeface="Arial"/>
            </a:endParaRPr>
          </a:p>
          <a:p>
            <a:endParaRPr lang="fr-FR" sz="1800" b="0" strike="noStrike" spc="-1" dirty="0">
              <a:latin typeface="Arial"/>
            </a:endParaRPr>
          </a:p>
          <a:p>
            <a:r>
              <a:rPr lang="fr-FR" sz="1800" b="0" strike="noStrike" spc="-1" dirty="0">
                <a:latin typeface="Arial"/>
              </a:rPr>
              <a:t>        → L’hypothèse d’équilibre était fausse</a:t>
            </a:r>
          </a:p>
        </p:txBody>
      </p:sp>
      <p:pic>
        <p:nvPicPr>
          <p:cNvPr id="71" name="Image 70"/>
          <p:cNvPicPr/>
          <p:nvPr/>
        </p:nvPicPr>
        <p:blipFill>
          <a:blip r:embed="rId2">
            <a:alphaModFix/>
          </a:blip>
          <a:stretch/>
        </p:blipFill>
        <p:spPr>
          <a:xfrm>
            <a:off x="6157451" y="2424240"/>
            <a:ext cx="1128368" cy="480181"/>
          </a:xfrm>
          <a:prstGeom prst="rect">
            <a:avLst/>
          </a:prstGeom>
          <a:ln w="0">
            <a:noFill/>
          </a:ln>
        </p:spPr>
      </p:pic>
      <p:pic>
        <p:nvPicPr>
          <p:cNvPr id="72" name="Image 71"/>
          <p:cNvPicPr/>
          <p:nvPr/>
        </p:nvPicPr>
        <p:blipFill>
          <a:blip r:embed="rId3">
            <a:alphaModFix/>
          </a:blip>
          <a:stretch/>
        </p:blipFill>
        <p:spPr>
          <a:xfrm>
            <a:off x="1954161" y="3254748"/>
            <a:ext cx="1358500" cy="491646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 72"/>
          <p:cNvPicPr/>
          <p:nvPr/>
        </p:nvPicPr>
        <p:blipFill>
          <a:blip r:embed="rId2">
            <a:alphaModFix/>
          </a:blip>
          <a:stretch/>
        </p:blipFill>
        <p:spPr>
          <a:xfrm>
            <a:off x="24120" y="84960"/>
            <a:ext cx="10079640" cy="5533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 74"/>
          <p:cNvPicPr/>
          <p:nvPr/>
        </p:nvPicPr>
        <p:blipFill>
          <a:blip r:embed="rId2">
            <a:alphaModFix/>
          </a:blip>
          <a:stretch/>
        </p:blipFill>
        <p:spPr>
          <a:xfrm>
            <a:off x="874547" y="3682246"/>
            <a:ext cx="8331530" cy="578932"/>
          </a:xfrm>
          <a:prstGeom prst="rect">
            <a:avLst/>
          </a:prstGeom>
          <a:ln w="0">
            <a:noFill/>
          </a:ln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7AB03C4E-E4A3-4CC4-8063-8A367DC74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48" y="2104497"/>
            <a:ext cx="38195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2737E0F6-C3C5-4935-9E47-C9B57C1C1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49" y="2878214"/>
            <a:ext cx="40481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Shape 1">
            <a:extLst>
              <a:ext uri="{FF2B5EF4-FFF2-40B4-BE49-F238E27FC236}">
                <a16:creationId xmlns:a16="http://schemas.microsoft.com/office/drawing/2014/main" id="{54D60D7B-7520-4CF5-ACAB-34D0D73B3187}"/>
              </a:ext>
            </a:extLst>
          </p:cNvPr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3300" b="1" strike="noStrike" spc="-1" dirty="0">
                <a:solidFill>
                  <a:schemeClr val="tx2"/>
                </a:solidFill>
                <a:latin typeface="Arial"/>
              </a:rPr>
              <a:t>Valeurs à 25°C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A3D1A508-60A3-470E-B037-6C312805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48" y="1403314"/>
            <a:ext cx="38004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</TotalTime>
  <Words>206</Words>
  <Application>Microsoft Office PowerPoint</Application>
  <PresentationFormat>Personnalisé</PresentationFormat>
  <Paragraphs>52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Cambria Math</vt:lpstr>
      <vt:lpstr>Symbol</vt:lpstr>
      <vt:lpstr>Times New Roman</vt:lpstr>
      <vt:lpstr>Wingdings</vt:lpstr>
      <vt:lpstr>Office Theme</vt:lpstr>
      <vt:lpstr>Présentation PowerPoint</vt:lpstr>
      <vt:lpstr>Exemple de réaction non quantitative : acide faible avec l’eau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Armel JOUAN-POURCHET</cp:lastModifiedBy>
  <cp:revision>14</cp:revision>
  <dcterms:modified xsi:type="dcterms:W3CDTF">2021-05-11T14:55:54Z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2021-01-25T22:19:32Z</dcterms:created>
  <dc:creator/>
  <dc:description/>
  <dc:language>fr-FR</dc:language>
  <cp:lastModifiedBy/>
  <dcterms:modified xsi:type="dcterms:W3CDTF">2021-04-10T10:32:43Z</dcterms:modified>
  <cp:revision>5</cp:revision>
  <dc:subject/>
  <dc:title/>
</cp:coreProperties>
</file>