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6" r:id="rId4"/>
    <p:sldId id="273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303" r:id="rId14"/>
    <p:sldId id="296" r:id="rId15"/>
    <p:sldId id="297" r:id="rId16"/>
    <p:sldId id="298" r:id="rId17"/>
    <p:sldId id="299" r:id="rId18"/>
    <p:sldId id="300" r:id="rId19"/>
    <p:sldId id="275" r:id="rId20"/>
    <p:sldId id="264" r:id="rId21"/>
    <p:sldId id="274" r:id="rId22"/>
    <p:sldId id="292" r:id="rId23"/>
    <p:sldId id="293" r:id="rId24"/>
    <p:sldId id="258" r:id="rId25"/>
    <p:sldId id="266" r:id="rId26"/>
    <p:sldId id="267" r:id="rId27"/>
    <p:sldId id="268" r:id="rId28"/>
    <p:sldId id="269" r:id="rId29"/>
    <p:sldId id="294" r:id="rId30"/>
    <p:sldId id="291" r:id="rId31"/>
    <p:sldId id="295" r:id="rId32"/>
    <p:sldId id="277" r:id="rId33"/>
    <p:sldId id="301" r:id="rId34"/>
    <p:sldId id="302" r:id="rId35"/>
    <p:sldId id="304" r:id="rId36"/>
    <p:sldId id="30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HYA" initials="D" lastIdx="1" clrIdx="0">
    <p:extLst>
      <p:ext uri="{19B8F6BF-5375-455C-9EA6-DF929625EA0E}">
        <p15:presenceInfo xmlns:p15="http://schemas.microsoft.com/office/powerpoint/2012/main" userId="DIH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EE1"/>
    <a:srgbClr val="F59787"/>
    <a:srgbClr val="CEEAB0"/>
    <a:srgbClr val="BAE18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5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4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8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1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0200" y="858390"/>
            <a:ext cx="8991600" cy="16459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LC 05 : OXYDANTS ET Réducteurs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2821576"/>
            <a:ext cx="6801612" cy="348778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chimiques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Chimie des solutions : acides et bases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physique : circuits électriques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constantes de réaction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Dosages et titrages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Exemples de demi-piles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038342" y="1645058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835078" y="3044373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Jonction électrolytique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589" y="268030"/>
            <a:ext cx="10215153" cy="73347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Electrode standard à hydrogène (ESH)</a:t>
            </a:r>
            <a:endParaRPr lang="fr-FR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296574"/>
            <a:ext cx="11573690" cy="90213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: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Electrode de platine plongée dans une solution de pH = 0 se comportant comme une solution infiniment diluée entourée de H2 gazeux à 1 bar.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angle isocèle 11"/>
          <p:cNvSpPr/>
          <p:nvPr/>
        </p:nvSpPr>
        <p:spPr>
          <a:xfrm>
            <a:off x="7633429" y="4030158"/>
            <a:ext cx="1092559" cy="1087256"/>
          </a:xfrm>
          <a:prstGeom prst="triangle">
            <a:avLst/>
          </a:prstGeom>
          <a:solidFill>
            <a:srgbClr val="F597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93599" y="432290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61121" y="4219843"/>
            <a:ext cx="269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Demi-pile fictive : pas réalisable en pratique</a:t>
            </a:r>
            <a:endParaRPr lang="fr-F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2269653"/>
            <a:ext cx="4817991" cy="41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Vérification de la loi de nernst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Vérification de la loi de nernst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0" y="3024051"/>
            <a:ext cx="6014974" cy="29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Lien avec la constante de réaction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</a:t>
                </a: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Lien avec la constante de réaction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7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Lien avec la constante de réaction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Lien avec la constante de réaction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à l’équilibre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après calcul :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0,06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8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9" y="2316505"/>
            <a:ext cx="3489709" cy="31960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9590" y="2316504"/>
            <a:ext cx="8168776" cy="31960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059" y="2316504"/>
            <a:ext cx="350821" cy="21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925886" y="5669280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78"/>
          <a:stretch/>
        </p:blipFill>
        <p:spPr>
          <a:xfrm>
            <a:off x="2561455" y="1611086"/>
            <a:ext cx="2806659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r="233"/>
          <a:stretch/>
        </p:blipFill>
        <p:spPr>
          <a:xfrm>
            <a:off x="6831875" y="1611086"/>
            <a:ext cx="246888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une 10"/>
          <p:cNvSpPr/>
          <p:nvPr/>
        </p:nvSpPr>
        <p:spPr>
          <a:xfrm>
            <a:off x="2952206" y="20116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une 11"/>
          <p:cNvSpPr/>
          <p:nvPr/>
        </p:nvSpPr>
        <p:spPr>
          <a:xfrm>
            <a:off x="3104606" y="21640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une 12"/>
          <p:cNvSpPr/>
          <p:nvPr/>
        </p:nvSpPr>
        <p:spPr>
          <a:xfrm>
            <a:off x="3126376" y="205522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3348447" y="2120535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>
            <a:off x="3466014" y="2094409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sulfate de cuivre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blipFill>
                <a:blip r:embed="rId5"/>
                <a:stretch>
                  <a:fillRect l="-2594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sel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Mohr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blipFill>
                <a:blip r:embed="rId6"/>
                <a:stretch>
                  <a:fillRect l="-2305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Copeaux de cuivre solide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blipFill>
                <a:blip r:embed="rId7"/>
                <a:stretch>
                  <a:fillRect l="-2594" t="-5455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Paille de fer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blipFill>
                <a:blip r:embed="rId8"/>
                <a:stretch>
                  <a:fillRect l="-2594" t="-7692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rc 21"/>
          <p:cNvCxnSpPr/>
          <p:nvPr/>
        </p:nvCxnSpPr>
        <p:spPr>
          <a:xfrm rot="5400000">
            <a:off x="7377249" y="2158636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6200000" flipH="1">
            <a:off x="3979456" y="2158637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9" y="2316505"/>
            <a:ext cx="3489709" cy="31960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9590" y="2316504"/>
            <a:ext cx="8168776" cy="31960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059" y="2316504"/>
            <a:ext cx="350821" cy="21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477576" y="5656217"/>
            <a:ext cx="31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 iodée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3282" y="2316504"/>
            <a:ext cx="7858651" cy="31254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95092" y="180348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Diiode I2</a:t>
            </a:r>
            <a:endParaRPr lang="fr-FR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6" idx="1"/>
          </p:cNvCxnSpPr>
          <p:nvPr/>
        </p:nvCxnSpPr>
        <p:spPr>
          <a:xfrm flipH="1">
            <a:off x="5995852" y="1988146"/>
            <a:ext cx="1199240" cy="328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3"/>
          </p:cNvCxnSpPr>
          <p:nvPr/>
        </p:nvCxnSpPr>
        <p:spPr>
          <a:xfrm>
            <a:off x="8258204" y="1988146"/>
            <a:ext cx="1787133" cy="513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2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2847702" y="5225143"/>
            <a:ext cx="62048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3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  <a:blipFill>
                <a:blip r:embed="rId2"/>
                <a:stretch>
                  <a:fillRect t="-2597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Bétadine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  <a:blipFill>
                <a:blip r:embed="rId3"/>
                <a:stretch>
                  <a:fillRect t="-4605" b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9" y="1556742"/>
            <a:ext cx="2901153" cy="5040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 flipV="1">
            <a:off x="5199017" y="2553787"/>
            <a:ext cx="134764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66666" y="5252399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9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666" y="3308733"/>
            <a:ext cx="3622766" cy="1188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 de l’équivalence : il ne reste que quelques traces de diiode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3425532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908057"/>
            <a:ext cx="1415142" cy="547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Thiodène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666" y="3164606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d’un indicateur coloré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 flipV="1">
            <a:off x="6006666" y="4181811"/>
            <a:ext cx="54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577611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atteinte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Dosage du diiode dans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l’équivalence les résultats ont été introduits dans les proportions stœchiométriques : 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=9,1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±0,2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en déduit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=0,045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concentration de diiode dans la solution.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=2363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dans V = 100mL on a une masse de polyvidone iodée : 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=10,6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retrouve bien la valeur donnée par le fabriquant de environ 10g pour 100 </a:t>
                </a:r>
                <a:r>
                  <a:rPr lang="fr-F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blipFill>
                <a:blip r:embed="rId2"/>
                <a:stretch>
                  <a:fillRect l="-888" t="-1068" b="-2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78"/>
          <a:stretch/>
        </p:blipFill>
        <p:spPr>
          <a:xfrm>
            <a:off x="2561455" y="1611086"/>
            <a:ext cx="2806659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r="233"/>
          <a:stretch/>
        </p:blipFill>
        <p:spPr>
          <a:xfrm>
            <a:off x="6831875" y="1611086"/>
            <a:ext cx="246888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une 10"/>
          <p:cNvSpPr/>
          <p:nvPr/>
        </p:nvSpPr>
        <p:spPr>
          <a:xfrm>
            <a:off x="2952206" y="20116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une 11"/>
          <p:cNvSpPr/>
          <p:nvPr/>
        </p:nvSpPr>
        <p:spPr>
          <a:xfrm>
            <a:off x="3104606" y="21640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une 12"/>
          <p:cNvSpPr/>
          <p:nvPr/>
        </p:nvSpPr>
        <p:spPr>
          <a:xfrm>
            <a:off x="3126376" y="205522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3348447" y="2120535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>
            <a:off x="3466014" y="2094409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9510" y="4999071"/>
            <a:ext cx="21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 ne se passes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1456" y="1611086"/>
            <a:ext cx="2598374" cy="111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831876" y="1682932"/>
            <a:ext cx="2325188" cy="1047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298675" y="4685217"/>
            <a:ext cx="1795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Dépôt de cuivre sur la paille de fer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6" y="4999071"/>
            <a:ext cx="398025" cy="609476"/>
          </a:xfrm>
          <a:prstGeom prst="rect">
            <a:avLst/>
          </a:prstGeom>
        </p:spPr>
      </p:pic>
      <p:sp>
        <p:nvSpPr>
          <p:cNvPr id="24" name="Lune 23"/>
          <p:cNvSpPr/>
          <p:nvPr/>
        </p:nvSpPr>
        <p:spPr>
          <a:xfrm>
            <a:off x="4493626" y="480714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593774" y="4998731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4646026" y="4789723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85215" y="509017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une 28"/>
          <p:cNvSpPr/>
          <p:nvPr/>
        </p:nvSpPr>
        <p:spPr>
          <a:xfrm>
            <a:off x="4541523" y="525999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questions potentielles…</a:t>
            </a:r>
            <a:endParaRPr lang="fr-FR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39844"/>
              </p:ext>
            </p:extLst>
          </p:nvPr>
        </p:nvGraphicFramePr>
        <p:xfrm>
          <a:off x="618305" y="1293219"/>
          <a:ext cx="10985862" cy="524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374">
                  <a:extLst>
                    <a:ext uri="{9D8B030D-6E8A-4147-A177-3AD203B41FA5}">
                      <a16:colId xmlns:a16="http://schemas.microsoft.com/office/drawing/2014/main" val="1729217070"/>
                    </a:ext>
                  </a:extLst>
                </a:gridCol>
                <a:gridCol w="3500846">
                  <a:extLst>
                    <a:ext uri="{9D8B030D-6E8A-4147-A177-3AD203B41FA5}">
                      <a16:colId xmlns:a16="http://schemas.microsoft.com/office/drawing/2014/main" val="3172278940"/>
                    </a:ext>
                  </a:extLst>
                </a:gridCol>
                <a:gridCol w="3424642">
                  <a:extLst>
                    <a:ext uri="{9D8B030D-6E8A-4147-A177-3AD203B41FA5}">
                      <a16:colId xmlns:a16="http://schemas.microsoft.com/office/drawing/2014/main" val="516064818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première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 deuxième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troisième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05491"/>
                  </a:ext>
                </a:extLst>
              </a:tr>
              <a:tr h="1764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M en contact avec un composé ionique peu soluble contenant l’un de ses ions formant ainsi la demi-pile </a:t>
                      </a:r>
                      <a:r>
                        <a:rPr lang="fr-F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MxAy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 / 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au calomel saturé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chlorure d’argent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inerte plongé dans une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 contenant les espèces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couple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35737"/>
                  </a:ext>
                </a:extLst>
              </a:tr>
              <a:tr h="281818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18450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73828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Elephant" panose="02020904090505020303" pitchFamily="18" charset="0"/>
              </a:rPr>
              <a:t>Différents types d’</a:t>
            </a:r>
            <a:r>
              <a:rPr lang="fr-FR" dirty="0" err="1" smtClean="0">
                <a:latin typeface="Elephant" panose="02020904090505020303" pitchFamily="18" charset="0"/>
              </a:rPr>
              <a:t>electrodes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8164" y="4741814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6" idx="1"/>
          </p:cNvCxnSpPr>
          <p:nvPr/>
        </p:nvCxnSpPr>
        <p:spPr>
          <a:xfrm flipV="1">
            <a:off x="8738164" y="3918853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752457" y="3918853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16434" y="3918853"/>
            <a:ext cx="182879" cy="12213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2233749" y="1972491"/>
            <a:ext cx="0" cy="4568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Métal M plongeant dans une solution de ses cations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blipFill>
                <a:blip r:embed="rId4"/>
                <a:stretch>
                  <a:fillRect l="-3371" t="-2479" r="-37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233749" y="1959426"/>
            <a:ext cx="241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platiné dans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solution contenant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conjugué étant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gaz barbotant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7720" y="4904213"/>
            <a:ext cx="1177822" cy="1136469"/>
          </a:xfrm>
          <a:prstGeom prst="rect">
            <a:avLst/>
          </a:prstGeom>
          <a:solidFill>
            <a:srgbClr val="83AE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>
            <a:stCxn id="25" idx="1"/>
          </p:cNvCxnSpPr>
          <p:nvPr/>
        </p:nvCxnSpPr>
        <p:spPr>
          <a:xfrm flipV="1">
            <a:off x="817720" y="4081252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995542" y="4081252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64031" y="4252529"/>
            <a:ext cx="182879" cy="11132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1" y="3976748"/>
            <a:ext cx="2302629" cy="218617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0" y="3756708"/>
            <a:ext cx="1320969" cy="2696282"/>
          </a:xfrm>
          <a:prstGeom prst="rect">
            <a:avLst/>
          </a:prstGeom>
        </p:spPr>
      </p:pic>
      <p:pic>
        <p:nvPicPr>
          <p:cNvPr id="2052" name="Picture 4" descr="Électrode au chlorure d'argent - Wikiw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875461"/>
            <a:ext cx="2095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902" y="130354"/>
            <a:ext cx="11210544" cy="1046987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Electrode au calomel saturé 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1026" name="Picture 2" descr="https://upload.wikimedia.org/wikipedia/commons/thumb/c/c7/Schema_ECS.svg/800px-Schema_E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4" y="389927"/>
            <a:ext cx="4031026" cy="6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Demi-pile qui met en jeu le couple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une électrode de platine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𝐻𝑔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proviennent de la dissolution du calomel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bilan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d’après la formule de Nernst le potentiel s’écrit :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+0,03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0 2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les ions chlorures eux-mêmes proviennent de la solution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KCl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saturée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la solution étant saturée on 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=7=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qui fixe la concentration en Cl- et par la même, le potentiel de la demi pile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0,03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𝐾𝐶𝑙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=0,24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blipFill>
                <a:blip r:embed="rId3"/>
                <a:stretch>
                  <a:fillRect l="-684" t="-306" r="-4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 descr="{\displaystyle {\rm {Hg_{2}Cl_{2_{(s)}}}}}"/>
          <p:cNvSpPr>
            <a:spLocks noChangeAspect="1" noChangeArrowheads="1"/>
          </p:cNvSpPr>
          <p:nvPr/>
        </p:nvSpPr>
        <p:spPr bwMode="auto">
          <a:xfrm>
            <a:off x="3084513" y="-44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59983" y="788664"/>
            <a:ext cx="112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 de mercure en contact avec du calomel lui-même en équilibre avec une solution saturée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Incertitudes sur le dosage de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le volume équivalent : </a:t>
                </a:r>
              </a:p>
              <a:p>
                <a:pPr>
                  <a:buFontTx/>
                  <a:buChar char="-"/>
                </a:pPr>
                <a:endParaRPr lang="fr-FR" sz="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𝑟𝑒𝑠𝑡𝑎𝑛𝑡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𝑟𝑒𝑠𝑡𝑎𝑛𝑡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  <a:blipFill>
                <a:blip r:embed="rId2"/>
                <a:stretch>
                  <a:fillRect l="-771" t="-2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4579035" y="3331158"/>
            <a:ext cx="1024596" cy="5205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573586" y="3348106"/>
            <a:ext cx="0" cy="3600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323897" y="3713864"/>
            <a:ext cx="252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346168" y="3702881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843897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7573586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Burette, à ½ graduation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blipFill>
                <a:blip r:embed="rId3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Détermination de l’équivalence : 1 goutte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blipFill>
                <a:blip r:embed="rId4"/>
                <a:stretch>
                  <a:fillRect l="-2098" t="-3046"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blipFill>
                <a:blip r:embed="rId6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=0,17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≈0,2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Incertitude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 le volume initial de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Bétadine: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constructeur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=10,0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±0,05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  <a:blipFill>
                <a:blip r:embed="rId8"/>
                <a:stretch>
                  <a:fillRect l="-761" t="-5839" b="-1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32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Incertitudes sur le dosage de la Bétadine</a:t>
            </a:r>
            <a:endParaRPr lang="fr-FR" dirty="0"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la détermination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 de propagation des incertitudes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  <a:blipFill>
                <a:blip r:embed="rId2"/>
                <a:stretch>
                  <a:fillRect l="-889" t="-1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785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Quelques antiseptiques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1" y="2625634"/>
            <a:ext cx="10275766" cy="2443966"/>
          </a:xfrm>
        </p:spPr>
      </p:pic>
    </p:spTree>
    <p:extLst>
      <p:ext uri="{BB962C8B-B14F-4D97-AF65-F5344CB8AC3E}">
        <p14:creationId xmlns:p14="http://schemas.microsoft.com/office/powerpoint/2010/main" val="3156590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52" y="542195"/>
            <a:ext cx="5184812" cy="57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7"/>
          <a:stretch/>
        </p:blipFill>
        <p:spPr>
          <a:xfrm>
            <a:off x="872345" y="1881051"/>
            <a:ext cx="3934786" cy="392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8"/>
          <a:stretch/>
        </p:blipFill>
        <p:spPr>
          <a:xfrm>
            <a:off x="8507082" y="1881050"/>
            <a:ext cx="2601024" cy="392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2"/>
          <a:stretch/>
        </p:blipFill>
        <p:spPr>
          <a:xfrm>
            <a:off x="5399286" y="1881050"/>
            <a:ext cx="2515640" cy="3923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8332" y="59958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6733" y="5995852"/>
            <a:ext cx="25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révélateur à la 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 d’un précipité vert </a:t>
                </a: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Présence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𝐹𝑒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blipFill>
                <a:blip r:embed="rId5"/>
                <a:stretch>
                  <a:fillRect l="-1643" t="-5455" r="-821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097589" y="2756263"/>
            <a:ext cx="901337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10562" y="275626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5799911" y="2463515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Exemples de demi-piles</a:t>
            </a:r>
            <a:endParaRPr lang="fr-FR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Elephant" panose="02020904090505020303" pitchFamily="18" charset="0"/>
              </a:rPr>
              <a:t>Exemples de demi-piles</a:t>
            </a:r>
            <a:endParaRPr lang="fr-FR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1742</TotalTime>
  <Words>3811</Words>
  <Application>Microsoft Office PowerPoint</Application>
  <PresentationFormat>Grand écran</PresentationFormat>
  <Paragraphs>230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Cambria Math</vt:lpstr>
      <vt:lpstr>Elephant</vt:lpstr>
      <vt:lpstr>Gill Sans MT</vt:lpstr>
      <vt:lpstr>Times New Roman</vt:lpstr>
      <vt:lpstr>Wingdings</vt:lpstr>
      <vt:lpstr>Parcel</vt:lpstr>
      <vt:lpstr>LC 05 : OXYDANTS ET Réducteurs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demi-piles</vt:lpstr>
      <vt:lpstr>Exemples de demi-piles</vt:lpstr>
      <vt:lpstr>Exemples de demi-piles</vt:lpstr>
      <vt:lpstr>Electrode standard à hydrogène (ESH)</vt:lpstr>
      <vt:lpstr>Vérification de la loi de nernst</vt:lpstr>
      <vt:lpstr>Vérification de la loi de nernst</vt:lpstr>
      <vt:lpstr>Lien avec la constante de réaction</vt:lpstr>
      <vt:lpstr>Lien avec la constante de réaction</vt:lpstr>
      <vt:lpstr>Lien avec la constante de réaction</vt:lpstr>
      <vt:lpstr>Lien avec la constante de réaction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Pour les questions potentielles…</vt:lpstr>
      <vt:lpstr>Différents types d’electrodes</vt:lpstr>
      <vt:lpstr>Electrode au calomel saturé </vt:lpstr>
      <vt:lpstr>Incertitudes sur le dosage de la Bétadine</vt:lpstr>
      <vt:lpstr>Incertitudes sur le dosage de la Bétadine</vt:lpstr>
      <vt:lpstr>Quelques antiseptiques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OXYDANTS ET Réducteurs</dc:title>
  <dc:creator>DIHYA</dc:creator>
  <cp:lastModifiedBy>DIHYA</cp:lastModifiedBy>
  <cp:revision>111</cp:revision>
  <dcterms:created xsi:type="dcterms:W3CDTF">2021-01-08T19:36:50Z</dcterms:created>
  <dcterms:modified xsi:type="dcterms:W3CDTF">2021-01-25T08:59:08Z</dcterms:modified>
</cp:coreProperties>
</file>