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8" r:id="rId4"/>
    <p:sldId id="272" r:id="rId5"/>
    <p:sldId id="258" r:id="rId6"/>
    <p:sldId id="273" r:id="rId7"/>
    <p:sldId id="274" r:id="rId8"/>
    <p:sldId id="259" r:id="rId9"/>
    <p:sldId id="269" r:id="rId10"/>
    <p:sldId id="266" r:id="rId11"/>
    <p:sldId id="261" r:id="rId12"/>
    <p:sldId id="262" r:id="rId13"/>
    <p:sldId id="271" r:id="rId14"/>
  </p:sldIdLst>
  <p:sldSz cx="10083800" cy="7556500"/>
  <p:notesSz cx="10083800" cy="7556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37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2515"/>
            <a:ext cx="857123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94779" y="867410"/>
            <a:ext cx="1765300" cy="859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3559" y="2231389"/>
            <a:ext cx="8996680" cy="297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509" y="553720"/>
            <a:ext cx="90182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C00000"/>
                </a:solidFill>
                <a:latin typeface="Arial"/>
                <a:cs typeface="Arial"/>
              </a:rPr>
              <a:t>LC</a:t>
            </a:r>
            <a:r>
              <a:rPr sz="4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fr-FR" sz="4400" b="1" spc="-5" dirty="0">
                <a:solidFill>
                  <a:srgbClr val="C00000"/>
                </a:solidFill>
                <a:latin typeface="Arial"/>
                <a:cs typeface="Arial"/>
              </a:rPr>
              <a:t>04</a:t>
            </a:r>
            <a:r>
              <a:rPr sz="4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4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fr-FR" sz="4400" b="1" spc="-5" dirty="0">
                <a:solidFill>
                  <a:srgbClr val="C00000"/>
                </a:solidFill>
                <a:latin typeface="Arial"/>
                <a:cs typeface="Arial"/>
              </a:rPr>
              <a:t>Acides et bases</a:t>
            </a:r>
            <a:endParaRPr sz="44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66" y="2178050"/>
            <a:ext cx="8987155" cy="45191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000066"/>
                </a:solidFill>
                <a:latin typeface="Arial"/>
                <a:cs typeface="Arial"/>
              </a:rPr>
              <a:t>Niveau</a:t>
            </a:r>
            <a:r>
              <a:rPr sz="32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:</a:t>
            </a:r>
            <a:r>
              <a:rPr sz="32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lang="fr-FR" sz="3200" spc="-5" dirty="0">
                <a:latin typeface="Arial MT"/>
                <a:cs typeface="Arial MT"/>
              </a:rPr>
              <a:t>Lycée</a:t>
            </a:r>
            <a:endParaRPr sz="32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endParaRPr sz="3150" dirty="0">
              <a:latin typeface="Arial MT"/>
              <a:cs typeface="Arial MT"/>
            </a:endParaRPr>
          </a:p>
          <a:p>
            <a:pPr marL="12700" marR="5080" algn="ctr">
              <a:lnSpc>
                <a:spcPct val="150000"/>
              </a:lnSpc>
              <a:tabLst>
                <a:tab pos="2813685" algn="l"/>
              </a:tabLst>
            </a:pPr>
            <a:r>
              <a:rPr sz="3200" b="1" spc="-5" dirty="0" err="1">
                <a:solidFill>
                  <a:srgbClr val="000066"/>
                </a:solidFill>
                <a:latin typeface="Arial"/>
                <a:cs typeface="Arial"/>
              </a:rPr>
              <a:t>Pré</a:t>
            </a:r>
            <a:r>
              <a:rPr lang="fr-FR" sz="3200" b="1" spc="-1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3200" b="1" spc="-5" dirty="0" err="1">
                <a:solidFill>
                  <a:srgbClr val="000066"/>
                </a:solidFill>
                <a:latin typeface="Arial"/>
                <a:cs typeface="Arial"/>
              </a:rPr>
              <a:t>equis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:</a:t>
            </a:r>
            <a:endParaRPr lang="fr-FR" sz="1200" b="1" dirty="0">
              <a:solidFill>
                <a:srgbClr val="000066"/>
              </a:solidFill>
              <a:latin typeface="Arial"/>
              <a:cs typeface="Arial"/>
            </a:endParaRPr>
          </a:p>
          <a:p>
            <a:pPr marL="468727" marR="4611" indent="-4572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53701" algn="l"/>
              </a:tabLst>
            </a:pPr>
            <a:r>
              <a:rPr lang="fr-FR" sz="3200" spc="-9" dirty="0">
                <a:latin typeface="Arial MT"/>
                <a:cs typeface="Arial MT"/>
              </a:rPr>
              <a:t>Constante d'équilibre d'une réaction chimique</a:t>
            </a:r>
          </a:p>
          <a:p>
            <a:pPr marL="468727" marR="4611" indent="-457200">
              <a:lnSpc>
                <a:spcPts val="3240"/>
              </a:lnSpc>
              <a:buFont typeface="Arial" panose="020B0604020202020204" pitchFamily="34" charset="0"/>
              <a:buChar char="•"/>
              <a:tabLst>
                <a:tab pos="2553701" algn="l"/>
              </a:tabLst>
            </a:pPr>
            <a:r>
              <a:rPr lang="fr-FR" sz="3200" spc="-9" dirty="0">
                <a:latin typeface="Arial MT"/>
                <a:cs typeface="Arial MT"/>
              </a:rPr>
              <a:t>Principe d'un titrage</a:t>
            </a:r>
          </a:p>
          <a:p>
            <a:pPr marL="468727" marR="4611" indent="-457200">
              <a:lnSpc>
                <a:spcPts val="3240"/>
              </a:lnSpc>
              <a:buFont typeface="Arial" panose="020B0604020202020204" pitchFamily="34" charset="0"/>
              <a:buChar char="•"/>
              <a:tabLst>
                <a:tab pos="2553701" algn="l"/>
              </a:tabLst>
            </a:pPr>
            <a:r>
              <a:rPr lang="fr-FR" sz="3200" spc="-9" dirty="0">
                <a:latin typeface="Arial MT"/>
                <a:cs typeface="Arial MT"/>
              </a:rPr>
              <a:t>Notion d'avancement, de transformation totale et non totale</a:t>
            </a:r>
          </a:p>
          <a:p>
            <a:pPr marL="468727" marR="4611" indent="-457200">
              <a:lnSpc>
                <a:spcPts val="3240"/>
              </a:lnSpc>
              <a:buFont typeface="Arial" panose="020B0604020202020204" pitchFamily="34" charset="0"/>
              <a:buChar char="•"/>
              <a:tabLst>
                <a:tab pos="2553701" algn="l"/>
              </a:tabLst>
            </a:pPr>
            <a:r>
              <a:rPr lang="fr-FR" sz="3200" spc="-9" dirty="0">
                <a:latin typeface="Arial MT"/>
                <a:cs typeface="Arial MT"/>
              </a:rPr>
              <a:t>Fonction logarithme décimal</a:t>
            </a:r>
          </a:p>
          <a:p>
            <a:pPr marL="468727" marR="4611" indent="-457200">
              <a:lnSpc>
                <a:spcPts val="3240"/>
              </a:lnSpc>
              <a:buFont typeface="Arial" panose="020B0604020202020204" pitchFamily="34" charset="0"/>
              <a:buChar char="•"/>
              <a:tabLst>
                <a:tab pos="2553701" algn="l"/>
              </a:tabLst>
            </a:pPr>
            <a:r>
              <a:rPr lang="fr-FR" sz="3200" spc="-9" dirty="0">
                <a:latin typeface="Arial MT"/>
                <a:cs typeface="Arial MT"/>
              </a:rPr>
              <a:t>Réactions d'oxydoréduction</a:t>
            </a:r>
            <a:endParaRPr lang="fr-FR" sz="3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16CA250F-04C4-4230-9E10-654E970E9B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08" y="3092450"/>
            <a:ext cx="5295900" cy="435292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231140"/>
            <a:ext cx="9994900" cy="1346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ctr">
              <a:lnSpc>
                <a:spcPts val="5185"/>
              </a:lnSpc>
              <a:spcBef>
                <a:spcPts val="100"/>
              </a:spcBef>
            </a:pPr>
            <a:r>
              <a:rPr sz="4400" b="1" i="1" spc="-5" dirty="0" err="1">
                <a:solidFill>
                  <a:srgbClr val="004485"/>
                </a:solidFill>
                <a:latin typeface="Arial"/>
                <a:cs typeface="Arial"/>
              </a:rPr>
              <a:t>Titrage</a:t>
            </a:r>
            <a:r>
              <a:rPr sz="4400" b="1" i="1" spc="-40" dirty="0">
                <a:solidFill>
                  <a:srgbClr val="004485"/>
                </a:solidFill>
                <a:latin typeface="Arial"/>
                <a:cs typeface="Arial"/>
              </a:rPr>
              <a:t> </a:t>
            </a:r>
            <a:r>
              <a:rPr lang="fr-FR" sz="4400" b="1" i="1" spc="-5" dirty="0">
                <a:solidFill>
                  <a:srgbClr val="004485"/>
                </a:solidFill>
                <a:latin typeface="Arial"/>
                <a:cs typeface="Arial"/>
              </a:rPr>
              <a:t>de l’acide acétylsalicylique dans un comprimé d’aspirine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9E08ABF-3F1C-4A42-B6D2-495B8CD3C800}"/>
              </a:ext>
            </a:extLst>
          </p:cNvPr>
          <p:cNvSpPr txBox="1"/>
          <p:nvPr/>
        </p:nvSpPr>
        <p:spPr>
          <a:xfrm>
            <a:off x="3670300" y="6750050"/>
            <a:ext cx="2457975" cy="3693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Agitateur magnétique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A5E5D2A-64F2-4B33-A683-9C3778430037}"/>
              </a:ext>
            </a:extLst>
          </p:cNvPr>
          <p:cNvSpPr txBox="1"/>
          <p:nvPr/>
        </p:nvSpPr>
        <p:spPr>
          <a:xfrm>
            <a:off x="3664959" y="3877786"/>
            <a:ext cx="2463316" cy="3693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Soude à </a:t>
            </a:r>
            <a:r>
              <a:rPr lang="fr-FR" b="1" dirty="0"/>
              <a:t>C</a:t>
            </a:r>
            <a:r>
              <a:rPr lang="fr-FR" b="1" baseline="-25000" dirty="0"/>
              <a:t>e</a:t>
            </a:r>
            <a:r>
              <a:rPr lang="fr-FR" b="1" dirty="0"/>
              <a:t> = 0,01 mol/L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1E4035E-58DC-41CA-A592-C5FD188240F9}"/>
              </a:ext>
            </a:extLst>
          </p:cNvPr>
          <p:cNvSpPr txBox="1"/>
          <p:nvPr/>
        </p:nvSpPr>
        <p:spPr>
          <a:xfrm>
            <a:off x="3630473" y="5268912"/>
            <a:ext cx="3240227" cy="14773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V</a:t>
            </a:r>
            <a:r>
              <a:rPr lang="fr-FR" b="1" baseline="-25000" dirty="0"/>
              <a:t>0 </a:t>
            </a:r>
            <a:r>
              <a:rPr lang="fr-FR" b="1" dirty="0"/>
              <a:t>= 20 </a:t>
            </a:r>
            <a:r>
              <a:rPr lang="fr-FR" b="1" dirty="0" err="1"/>
              <a:t>mL</a:t>
            </a:r>
            <a:r>
              <a:rPr lang="fr-FR" b="1" dirty="0"/>
              <a:t> </a:t>
            </a:r>
            <a:r>
              <a:rPr lang="fr-FR" dirty="0"/>
              <a:t>d’une solution d’aspirine de </a:t>
            </a:r>
            <a:r>
              <a:rPr lang="fr-FR" b="1" dirty="0"/>
              <a:t>concentration</a:t>
            </a:r>
            <a:r>
              <a:rPr lang="fr-FR" dirty="0"/>
              <a:t> </a:t>
            </a:r>
            <a:r>
              <a:rPr lang="fr-FR" b="1" dirty="0"/>
              <a:t>C</a:t>
            </a:r>
            <a:r>
              <a:rPr lang="fr-FR" b="1" baseline="-25000" dirty="0"/>
              <a:t>0</a:t>
            </a:r>
            <a:r>
              <a:rPr lang="fr-FR" dirty="0"/>
              <a:t> inconnue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indicateur coloré (rouge neutre)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210ED7A-7735-480E-938B-9EDA49702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930959"/>
            <a:ext cx="87249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C0C6375E-53A2-49D1-A84B-121BFB304551}"/>
              </a:ext>
            </a:extLst>
          </p:cNvPr>
          <p:cNvSpPr txBox="1"/>
          <p:nvPr/>
        </p:nvSpPr>
        <p:spPr>
          <a:xfrm>
            <a:off x="6642100" y="4006850"/>
            <a:ext cx="3425792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</a:rPr>
              <a:t>À l’équivalence :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2A0167B-731A-42FC-BF0E-487688BD3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196" y="4740274"/>
            <a:ext cx="21336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6222" y="72702"/>
            <a:ext cx="451104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4400" b="1" spc="-5" dirty="0">
                <a:solidFill>
                  <a:schemeClr val="tx2"/>
                </a:solidFill>
                <a:latin typeface="Arial"/>
                <a:cs typeface="Arial"/>
              </a:rPr>
              <a:t>Suivi du titrage</a:t>
            </a:r>
            <a:endParaRPr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5587" y="196850"/>
            <a:ext cx="7032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4400" b="1" spc="-5" dirty="0">
                <a:solidFill>
                  <a:schemeClr val="tx2"/>
                </a:solidFill>
                <a:latin typeface="Arial"/>
                <a:cs typeface="Arial"/>
              </a:rPr>
              <a:t>Acidification des océans</a:t>
            </a:r>
            <a:endParaRPr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FDD85AB5-10AB-4923-AD26-A00DADA05D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/>
          <a:stretch/>
        </p:blipFill>
        <p:spPr bwMode="auto">
          <a:xfrm>
            <a:off x="1448415" y="1247299"/>
            <a:ext cx="7567970" cy="51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310853B-39E3-41A1-A6DD-9F9A76B34E21}"/>
              </a:ext>
            </a:extLst>
          </p:cNvPr>
          <p:cNvSpPr txBox="1"/>
          <p:nvPr/>
        </p:nvSpPr>
        <p:spPr>
          <a:xfrm>
            <a:off x="622300" y="675005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0" dirty="0">
                <a:effectLst/>
                <a:latin typeface="Arial" panose="020B0604020202020204" pitchFamily="34" charset="0"/>
              </a:rPr>
              <a:t>Variation du </a:t>
            </a:r>
            <a:r>
              <a:rPr lang="fr-FR" b="1" i="0" u="none" strike="noStrike" dirty="0">
                <a:effectLst/>
                <a:latin typeface="Arial" panose="020B0604020202020204" pitchFamily="34" charset="0"/>
              </a:rPr>
              <a:t>pH</a:t>
            </a:r>
            <a:r>
              <a:rPr lang="fr-FR" b="1" i="0" dirty="0">
                <a:effectLst/>
                <a:latin typeface="Arial" panose="020B0604020202020204" pitchFamily="34" charset="0"/>
              </a:rPr>
              <a:t> à la surface des océans provoquée par le CO</a:t>
            </a:r>
            <a:r>
              <a:rPr lang="fr-FR" b="1" i="0" baseline="-25000" dirty="0">
                <a:effectLst/>
                <a:latin typeface="Arial" panose="020B0604020202020204" pitchFamily="34" charset="0"/>
              </a:rPr>
              <a:t>2</a:t>
            </a:r>
            <a:r>
              <a:rPr lang="fr-FR" b="1" i="0" dirty="0">
                <a:effectLst/>
                <a:latin typeface="Arial" panose="020B0604020202020204" pitchFamily="34" charset="0"/>
              </a:rPr>
              <a:t> d'origine anthropique entre les </a:t>
            </a:r>
            <a:r>
              <a:rPr lang="fr-FR" b="1" i="0" u="none" strike="noStrike" dirty="0">
                <a:effectLst/>
                <a:latin typeface="Arial" panose="020B0604020202020204" pitchFamily="34" charset="0"/>
              </a:rPr>
              <a:t>années 1700 </a:t>
            </a:r>
            <a:r>
              <a:rPr lang="fr-FR" b="1" i="0" dirty="0">
                <a:effectLst/>
                <a:latin typeface="Arial" panose="020B0604020202020204" pitchFamily="34" charset="0"/>
              </a:rPr>
              <a:t>et les </a:t>
            </a:r>
            <a:r>
              <a:rPr lang="fr-FR" b="1" i="0" u="none" strike="noStrike" dirty="0">
                <a:effectLst/>
                <a:latin typeface="Arial" panose="020B0604020202020204" pitchFamily="34" charset="0"/>
              </a:rPr>
              <a:t>années 1990</a:t>
            </a:r>
            <a:endParaRPr lang="fr-FR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2357" y="268306"/>
            <a:ext cx="5819086" cy="85915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66" b="1" dirty="0"/>
              <a:t>Les produits ménagers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/>
          <a:stretch/>
        </p:blipFill>
        <p:spPr>
          <a:xfrm>
            <a:off x="2529544" y="2636561"/>
            <a:ext cx="2512356" cy="311392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7"/>
          <a:stretch/>
        </p:blipFill>
        <p:spPr>
          <a:xfrm>
            <a:off x="90198" y="2690628"/>
            <a:ext cx="2264379" cy="30598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14" y="2644962"/>
            <a:ext cx="1329801" cy="31511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43" y="2539686"/>
            <a:ext cx="3307671" cy="330767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74295" y="5797344"/>
            <a:ext cx="1325233" cy="44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8" dirty="0"/>
              <a:t>Contient de l’acide chlorhydrique </a:t>
            </a:r>
            <a:r>
              <a:rPr lang="fr-FR" sz="1158" dirty="0" err="1"/>
              <a:t>HCl</a:t>
            </a:r>
            <a:endParaRPr lang="fr-FR" sz="1158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035622" y="5796150"/>
                <a:ext cx="1509027" cy="626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58" dirty="0"/>
                  <a:t>Contient de l’acide éthanoïque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158"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fr-FR" sz="1158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158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1158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fr-FR" sz="1158">
                        <a:latin typeface="Cambria Math" panose="02040503050406030204" pitchFamily="18" charset="0"/>
                      </a:rPr>
                      <m:t>COOH</m:t>
                    </m:r>
                  </m:oMath>
                </a14:m>
                <a:endParaRPr lang="fr-FR" sz="1158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622" y="5796150"/>
                <a:ext cx="1509027" cy="6269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5208064" y="5796150"/>
                <a:ext cx="1362595" cy="626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58" dirty="0"/>
                  <a:t>Contient de l’acide hypochloreux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158">
                        <a:latin typeface="Cambria Math" panose="02040503050406030204" pitchFamily="18" charset="0"/>
                      </a:rPr>
                      <m:t>HClO</m:t>
                    </m:r>
                  </m:oMath>
                </a14:m>
                <a:endParaRPr lang="fr-FR" sz="1158" dirty="0"/>
              </a:p>
              <a:p>
                <a:endParaRPr lang="fr-FR" sz="1158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064" y="5796150"/>
                <a:ext cx="1362595" cy="6269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7441447" y="5771295"/>
            <a:ext cx="1676766" cy="44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8" dirty="0"/>
              <a:t>Contient de l’hydroxyde de sodium </a:t>
            </a:r>
            <a:r>
              <a:rPr lang="fr-FR" sz="1158" dirty="0" err="1"/>
              <a:t>NaOH</a:t>
            </a:r>
            <a:endParaRPr lang="fr-FR" sz="1158" dirty="0"/>
          </a:p>
        </p:txBody>
      </p:sp>
    </p:spTree>
    <p:extLst>
      <p:ext uri="{BB962C8B-B14F-4D97-AF65-F5344CB8AC3E}">
        <p14:creationId xmlns:p14="http://schemas.microsoft.com/office/powerpoint/2010/main" val="121502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764" y="196850"/>
            <a:ext cx="905827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4400" b="1" spc="-5" dirty="0">
                <a:solidFill>
                  <a:schemeClr val="tx2"/>
                </a:solidFill>
                <a:latin typeface="Arial"/>
                <a:cs typeface="Arial"/>
              </a:rPr>
              <a:t>Exemples de couples acide/base</a:t>
            </a:r>
            <a:endParaRPr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252078A-71D9-4695-9C7F-115745D038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76"/>
          <a:stretch/>
        </p:blipFill>
        <p:spPr>
          <a:xfrm>
            <a:off x="279935" y="1873250"/>
            <a:ext cx="9803865" cy="47496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900" y="553720"/>
            <a:ext cx="8686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4400" b="1" spc="-5" dirty="0">
                <a:solidFill>
                  <a:schemeClr val="tx2"/>
                </a:solidFill>
                <a:latin typeface="Arial"/>
                <a:cs typeface="Arial"/>
              </a:rPr>
              <a:t>Caractère acide ou basique</a:t>
            </a:r>
            <a:endParaRPr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F14FA7-4163-4973-B794-38570ECAA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64" y="3096922"/>
            <a:ext cx="9694016" cy="29673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2F55DB-A661-4022-BA5E-B581BDA24B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3EDF3"/>
              </a:clrFrom>
              <a:clrTo>
                <a:srgbClr val="D3ED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100" y="1513439"/>
            <a:ext cx="7550889" cy="12024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764" y="196850"/>
            <a:ext cx="9058272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4400" b="1" spc="-5" dirty="0" err="1">
                <a:solidFill>
                  <a:schemeClr val="tx2"/>
                </a:solidFill>
                <a:latin typeface="Arial"/>
                <a:cs typeface="Arial"/>
              </a:rPr>
              <a:t>pKa</a:t>
            </a:r>
            <a:r>
              <a:rPr lang="fr-FR" sz="4400" b="1" spc="-5" dirty="0">
                <a:solidFill>
                  <a:schemeClr val="tx2"/>
                </a:solidFill>
                <a:latin typeface="Arial"/>
                <a:cs typeface="Arial"/>
              </a:rPr>
              <a:t> de plusieurs couples acide/base</a:t>
            </a:r>
            <a:endParaRPr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9DFF535-640D-41EB-95F4-E3915F34FD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2087" y="1629867"/>
            <a:ext cx="4619625" cy="543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6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6870" y="214630"/>
            <a:ext cx="752983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4400" b="1" spc="-5" dirty="0">
                <a:solidFill>
                  <a:schemeClr val="tx2"/>
                </a:solidFill>
                <a:latin typeface="Arial"/>
                <a:cs typeface="Arial"/>
              </a:rPr>
              <a:t>Un acide fort : l’acide chlorhydrique (</a:t>
            </a:r>
            <a:r>
              <a:rPr lang="fr-FR" sz="4400" b="1" spc="-5" dirty="0" err="1">
                <a:solidFill>
                  <a:schemeClr val="tx2"/>
                </a:solidFill>
                <a:latin typeface="Arial"/>
                <a:cs typeface="Arial"/>
              </a:rPr>
              <a:t>pKa</a:t>
            </a:r>
            <a:r>
              <a:rPr lang="fr-FR" sz="4400" b="1" spc="-5" dirty="0">
                <a:solidFill>
                  <a:schemeClr val="tx2"/>
                </a:solidFill>
                <a:latin typeface="Arial"/>
                <a:cs typeface="Arial"/>
              </a:rPr>
              <a:t> &lt; 0)</a:t>
            </a:r>
            <a:endParaRPr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85236AA-F262-484D-9AF4-C401FB16EF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44750"/>
            <a:ext cx="10083800" cy="266364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AEB7C6C-EBA0-4FDC-8F7F-C71E60DCF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5835650"/>
            <a:ext cx="429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DF61049-CD23-496F-9B0C-4322FF7ECE6E}"/>
              </a:ext>
            </a:extLst>
          </p:cNvPr>
          <p:cNvSpPr txBox="1"/>
          <p:nvPr/>
        </p:nvSpPr>
        <p:spPr>
          <a:xfrm>
            <a:off x="469900" y="5826359"/>
            <a:ext cx="4168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Réaction quantitative 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6870" y="214630"/>
            <a:ext cx="752983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4400" b="1" spc="-5" dirty="0">
                <a:solidFill>
                  <a:schemeClr val="tx2"/>
                </a:solidFill>
                <a:latin typeface="Arial"/>
                <a:cs typeface="Arial"/>
              </a:rPr>
              <a:t>Un acide faible : l’acide éthanoïque (</a:t>
            </a:r>
            <a:r>
              <a:rPr lang="fr-FR" sz="4400" b="1" spc="-5" dirty="0" err="1">
                <a:solidFill>
                  <a:schemeClr val="tx2"/>
                </a:solidFill>
                <a:latin typeface="Arial"/>
                <a:cs typeface="Arial"/>
              </a:rPr>
              <a:t>pKa</a:t>
            </a:r>
            <a:r>
              <a:rPr lang="fr-FR" sz="4400" b="1" spc="-5" dirty="0">
                <a:solidFill>
                  <a:schemeClr val="tx2"/>
                </a:solidFill>
                <a:latin typeface="Arial"/>
                <a:cs typeface="Arial"/>
              </a:rPr>
              <a:t> = 4,8)</a:t>
            </a:r>
            <a:endParaRPr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D5FCDAB-E4CA-4D0B-BA54-5C5E8F2FE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08" y="5704822"/>
            <a:ext cx="56769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8E42E33-BC43-4542-B2BC-47FE204732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330450"/>
            <a:ext cx="10083800" cy="262559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2BB5897-256B-4377-ADD3-7C4EDC72460E}"/>
              </a:ext>
            </a:extLst>
          </p:cNvPr>
          <p:cNvSpPr txBox="1"/>
          <p:nvPr/>
        </p:nvSpPr>
        <p:spPr>
          <a:xfrm>
            <a:off x="1155700" y="5490063"/>
            <a:ext cx="4803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Réaction non </a:t>
            </a:r>
          </a:p>
          <a:p>
            <a:r>
              <a:rPr lang="fr-FR" sz="3200" b="1" dirty="0">
                <a:solidFill>
                  <a:srgbClr val="C00000"/>
                </a:solidFill>
              </a:rPr>
              <a:t>quantitative:</a:t>
            </a:r>
          </a:p>
        </p:txBody>
      </p:sp>
    </p:spTree>
    <p:extLst>
      <p:ext uri="{BB962C8B-B14F-4D97-AF65-F5344CB8AC3E}">
        <p14:creationId xmlns:p14="http://schemas.microsoft.com/office/powerpoint/2010/main" val="188007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700" y="214630"/>
            <a:ext cx="8382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4400" b="1" spc="-5" dirty="0">
                <a:solidFill>
                  <a:schemeClr val="tx2"/>
                </a:solidFill>
                <a:latin typeface="Arial"/>
                <a:cs typeface="Arial"/>
              </a:rPr>
              <a:t>Force des acides et des bases</a:t>
            </a:r>
            <a:endParaRPr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212676-D5A6-4A22-89E6-8DD45BCE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0200" y="952734"/>
            <a:ext cx="434340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2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4039" y="287019"/>
            <a:ext cx="63855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4400" b="1" spc="-5" dirty="0">
                <a:solidFill>
                  <a:schemeClr val="tx2"/>
                </a:solidFill>
                <a:latin typeface="Arial"/>
                <a:cs typeface="Arial"/>
              </a:rPr>
              <a:t>Indicateurs coloré</a:t>
            </a:r>
            <a:endParaRPr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1424EA27-820A-4249-9A73-249C4E0FB17B}"/>
              </a:ext>
            </a:extLst>
          </p:cNvPr>
          <p:cNvSpPr txBox="1"/>
          <p:nvPr/>
        </p:nvSpPr>
        <p:spPr>
          <a:xfrm>
            <a:off x="540066" y="2178050"/>
            <a:ext cx="8987155" cy="46032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just">
              <a:lnSpc>
                <a:spcPct val="100000"/>
              </a:lnSpc>
              <a:spcBef>
                <a:spcPts val="100"/>
              </a:spcBef>
            </a:pPr>
            <a:r>
              <a:rPr lang="fr-FR" sz="3200" b="1" spc="-10" dirty="0">
                <a:solidFill>
                  <a:schemeClr val="tx2"/>
                </a:solidFill>
                <a:latin typeface="Arial"/>
                <a:cs typeface="Arial"/>
              </a:rPr>
              <a:t>Espèce acide-base colorée</a:t>
            </a:r>
            <a:r>
              <a:rPr sz="3200" b="1" spc="-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sz="3200"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fr-FR" sz="3200" spc="-5" dirty="0">
                <a:latin typeface="Arial MT"/>
                <a:cs typeface="Arial"/>
              </a:rPr>
              <a:t>le rouge neutre</a:t>
            </a:r>
            <a:endParaRPr sz="3200" dirty="0">
              <a:latin typeface="Arial MT"/>
              <a:cs typeface="Arial MT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lang="fr-FR" sz="3200" dirty="0">
              <a:latin typeface="Arial MT"/>
              <a:cs typeface="Arial MT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lang="fr-FR" sz="3200" dirty="0">
              <a:latin typeface="Arial MT"/>
              <a:cs typeface="Arial MT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lang="fr-FR" sz="3200" dirty="0">
              <a:latin typeface="Arial MT"/>
              <a:cs typeface="Arial MT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lang="fr-FR" sz="3200" dirty="0">
              <a:latin typeface="Arial MT"/>
              <a:cs typeface="Arial MT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lang="fr-FR" sz="3200" dirty="0">
              <a:latin typeface="Arial MT"/>
              <a:cs typeface="Arial MT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3200" dirty="0">
              <a:latin typeface="Arial MT"/>
              <a:cs typeface="Arial MT"/>
            </a:endParaRPr>
          </a:p>
          <a:p>
            <a:pPr marL="12700" marR="5080" algn="just">
              <a:lnSpc>
                <a:spcPct val="150000"/>
              </a:lnSpc>
              <a:tabLst>
                <a:tab pos="2813685" algn="l"/>
              </a:tabLst>
            </a:pPr>
            <a:r>
              <a:rPr lang="fr-FR" sz="3200" b="1" spc="-5" dirty="0">
                <a:solidFill>
                  <a:schemeClr val="tx2"/>
                </a:solidFill>
                <a:latin typeface="Arial"/>
                <a:cs typeface="Arial"/>
              </a:rPr>
              <a:t>Indicateur universel </a:t>
            </a:r>
            <a:r>
              <a:rPr lang="fr-FR" sz="3200" b="1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lang="fr-FR" sz="3200"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fr-FR" sz="3200" spc="-5" dirty="0">
                <a:latin typeface="Arial MT"/>
                <a:cs typeface="Arial"/>
              </a:rPr>
              <a:t>le papier pH</a:t>
            </a:r>
          </a:p>
          <a:p>
            <a:pPr marL="12700" marR="5080" algn="just">
              <a:lnSpc>
                <a:spcPct val="150000"/>
              </a:lnSpc>
              <a:tabLst>
                <a:tab pos="2813685" algn="l"/>
              </a:tabLst>
            </a:pPr>
            <a:r>
              <a:rPr lang="fr-FR" sz="2000" dirty="0">
                <a:latin typeface="Arial"/>
                <a:cs typeface="Arial"/>
              </a:rPr>
              <a:t>https://www.edumedia-sciences.com/fr/media/754-mesure-de-ph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C343B83-BF5B-4FBF-BECC-76009F3D7E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1300" y="5454650"/>
            <a:ext cx="1466850" cy="1428750"/>
          </a:xfrm>
          <a:prstGeom prst="rect">
            <a:avLst/>
          </a:prstGeom>
        </p:spPr>
      </p:pic>
      <p:pic>
        <p:nvPicPr>
          <p:cNvPr id="4098" name="Picture 2" descr="Image illustrative de l’article Rouge neutre">
            <a:extLst>
              <a:ext uri="{FF2B5EF4-FFF2-40B4-BE49-F238E27FC236}">
                <a16:creationId xmlns:a16="http://schemas.microsoft.com/office/drawing/2014/main" id="{E9D21155-F7AB-4433-BFC3-7FB56B577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7" y="3168650"/>
            <a:ext cx="3460034" cy="134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37D2FDD-BC2C-490E-81E6-6E40BB547DD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6113" y="3042905"/>
            <a:ext cx="4872037" cy="15939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0269" y="349250"/>
            <a:ext cx="83032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4400" b="1" spc="-5" dirty="0">
                <a:solidFill>
                  <a:schemeClr val="tx2"/>
                </a:solidFill>
                <a:latin typeface="Arial"/>
                <a:cs typeface="Arial"/>
              </a:rPr>
              <a:t>Fonctionnement d’un pH-mètre</a:t>
            </a:r>
            <a:endParaRPr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911C9E8-E889-4AAB-9163-F612AD193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74" y="1416050"/>
            <a:ext cx="5886450" cy="3181350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2C8C042D-792B-4947-B87C-D5F09E68F5DD}"/>
              </a:ext>
            </a:extLst>
          </p:cNvPr>
          <p:cNvSpPr txBox="1"/>
          <p:nvPr/>
        </p:nvSpPr>
        <p:spPr>
          <a:xfrm>
            <a:off x="1460500" y="5302250"/>
            <a:ext cx="8987155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 indent="-4572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3200" spc="-10" dirty="0">
                <a:latin typeface="Arial"/>
                <a:cs typeface="Arial"/>
              </a:rPr>
              <a:t>Deux électrodes</a:t>
            </a:r>
          </a:p>
          <a:p>
            <a:pPr marL="463550" indent="-4572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3200" spc="-10" dirty="0">
                <a:latin typeface="Arial"/>
                <a:cs typeface="Arial"/>
              </a:rPr>
              <a:t>Nécessité d’étalonner avant une mesure</a:t>
            </a:r>
            <a:endParaRPr sz="32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854204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217</Words>
  <Application>Microsoft Office PowerPoint</Application>
  <PresentationFormat>Personnalisé</PresentationFormat>
  <Paragraphs>45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Arial MT</vt:lpstr>
      <vt:lpstr>Calibri</vt:lpstr>
      <vt:lpstr>Cambria Math</vt:lpstr>
      <vt:lpstr>Lucida Sans Unicode</vt:lpstr>
      <vt:lpstr>Office Theme</vt:lpstr>
      <vt:lpstr>LC 04 : Acides et bases</vt:lpstr>
      <vt:lpstr>Exemples de couples acide/base</vt:lpstr>
      <vt:lpstr>Caractère acide ou basique</vt:lpstr>
      <vt:lpstr>pKa de plusieurs couples acide/base</vt:lpstr>
      <vt:lpstr>Un acide fort : l’acide chlorhydrique (pKa &lt; 0)</vt:lpstr>
      <vt:lpstr>Un acide faible : l’acide éthanoïque (pKa = 4,8)</vt:lpstr>
      <vt:lpstr>Force des acides et des bases</vt:lpstr>
      <vt:lpstr>Indicateurs coloré</vt:lpstr>
      <vt:lpstr>Fonctionnement d’un pH-mètre</vt:lpstr>
      <vt:lpstr>Titrage de l’acide acétylsalicylique dans un comprimé d’aspirine</vt:lpstr>
      <vt:lpstr>Suivi du titrage</vt:lpstr>
      <vt:lpstr>Acidification des océans</vt:lpstr>
      <vt:lpstr>Les produits ménagers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 28 : Cinétique électrochimique</dc:title>
  <cp:lastModifiedBy>Armel JOUAN-POURCHET</cp:lastModifiedBy>
  <cp:revision>43</cp:revision>
  <dcterms:created xsi:type="dcterms:W3CDTF">2021-04-06T21:11:27Z</dcterms:created>
  <dcterms:modified xsi:type="dcterms:W3CDTF">2021-05-11T07:39:47Z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2021-01-14T00:00:00Z</vt:filetime>
  </property>
  <property fmtid="{D5CDD505-2E9C-101B-9397-08002B2CF9AE}" pid="3" name="Creator">
    <vt:lpwstr>Impress</vt:lpwstr>
  </property>
  <property fmtid="{D5CDD505-2E9C-101B-9397-08002B2CF9AE}" pid="4" name="LastSaved">
    <vt:filetime>2021-01-14T00:00:00Z</vt:filetime>
  </property>
</Properties>
</file>