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1" r:id="rId4"/>
    <p:sldId id="278" r:id="rId5"/>
    <p:sldId id="279" r:id="rId6"/>
    <p:sldId id="275" r:id="rId7"/>
    <p:sldId id="267" r:id="rId8"/>
    <p:sldId id="268" r:id="rId9"/>
    <p:sldId id="280" r:id="rId10"/>
    <p:sldId id="266" r:id="rId11"/>
    <p:sldId id="277" r:id="rId12"/>
    <p:sldId id="281" r:id="rId13"/>
    <p:sldId id="282" r:id="rId14"/>
    <p:sldId id="261" r:id="rId15"/>
    <p:sldId id="262" r:id="rId16"/>
    <p:sldId id="263" r:id="rId17"/>
    <p:sldId id="270" r:id="rId18"/>
    <p:sldId id="276" r:id="rId19"/>
    <p:sldId id="264" r:id="rId20"/>
    <p:sldId id="283" r:id="rId21"/>
    <p:sldId id="265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21C332A9-59F6-4C1E-B1DA-F27270852725}">
          <p14:sldIdLst>
            <p14:sldId id="256"/>
            <p14:sldId id="259"/>
            <p14:sldId id="271"/>
            <p14:sldId id="278"/>
            <p14:sldId id="279"/>
            <p14:sldId id="275"/>
            <p14:sldId id="267"/>
            <p14:sldId id="268"/>
            <p14:sldId id="280"/>
            <p14:sldId id="266"/>
            <p14:sldId id="277"/>
            <p14:sldId id="281"/>
            <p14:sldId id="282"/>
            <p14:sldId id="261"/>
            <p14:sldId id="262"/>
            <p14:sldId id="263"/>
            <p14:sldId id="270"/>
            <p14:sldId id="276"/>
            <p14:sldId id="264"/>
            <p14:sldId id="283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BD722C-E582-4A77-8993-D7599157C2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0D05763-E8E4-4358-B4CA-1251CE60A6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D90314-6285-4D04-8DF0-43D84C651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593-5D10-48A5-91C7-302FCD63F69F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E23728-EEF7-4542-A1B7-43F4C8BF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1AAEF4-6315-431A-8F74-7B04FDB69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DF56-498E-4ADD-BB82-2D5BFF214D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9222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EAF11C-EECE-4987-8322-6AFC0B225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B13AFB-378C-4DCC-B1A5-DF3F378725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4DB00F-67DF-41AE-B0FE-2EAE96BBB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593-5D10-48A5-91C7-302FCD63F69F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40CB52-EC57-402A-BDB8-1A5E188C5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6FA7ED-6D38-4E36-86B6-3F4F74099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DF56-498E-4ADD-BB82-2D5BFF214D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758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5C9F1B5-BFA5-4B5A-899E-26009441E6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6D4E461-BEE9-4EED-96DD-FEA2BF1EA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DFBA3F-D2BB-47C1-B1C0-24FDDECB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593-5D10-48A5-91C7-302FCD63F69F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45173A-2B5A-492F-8D6F-E1D0DC752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AC0A82-D9F6-4265-8124-B24EFC33F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DF56-498E-4ADD-BB82-2D5BFF214D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543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45F9DE-9ED9-442C-8251-E8DA334DD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72EC94-27A9-4754-AD44-876D7B997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467BF1-5801-440D-9979-1C39E60D5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593-5D10-48A5-91C7-302FCD63F69F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E17E88-2180-4200-958D-2DBD55BCD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AD4BED-0B79-48D1-A787-2C3C6C75A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DF56-498E-4ADD-BB82-2D5BFF214D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608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7B34C4-B6F7-47E3-BD0C-319B4A105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AA2563-C4ED-4B4E-8E08-996C4577F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6710F8-1445-44C8-B607-CB93A05C0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593-5D10-48A5-91C7-302FCD63F69F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55E8B9-9D81-46E2-89FB-AA1E9B99F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9135F7-E7DB-40EF-AF5E-D3617D7DF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DF56-498E-4ADD-BB82-2D5BFF214D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71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1AA27B-5B70-4758-BD04-BC24E3C82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9822E0-F98C-4F47-ADE1-DB17C8F261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0B84FF8-80A2-4589-82E1-2CD9EBED8E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8131D12-1A20-46B9-84F9-525F9BDDF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593-5D10-48A5-91C7-302FCD63F69F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726508D-390D-45A0-9453-E6E38E82C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660AFDD-91CF-4488-ABA6-56984B4FE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DF56-498E-4ADD-BB82-2D5BFF214D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8279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B8EFAF-06D1-4B87-BC4B-BBFAEF7D8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AA9562E-1408-4852-8A5F-CD10E095C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C2A61DA-034A-4FE8-80B1-0D6527178C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9496A4D-A702-43E8-83AA-5844AD0BAF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BFE9C54-8DBE-47CC-B6CA-1851058E65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B1392E7-E80A-4F03-890D-2DB30C617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593-5D10-48A5-91C7-302FCD63F69F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4BA5084-5543-494B-88F5-7DAD06FC7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0ABD4B7-841E-4EA6-82B0-78C122A30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DF56-498E-4ADD-BB82-2D5BFF214D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204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5A8A20-185D-4CFF-9711-FD5AE1F10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A6D2119-A497-4D54-A375-864A10F06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593-5D10-48A5-91C7-302FCD63F69F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CD1C0CF-62D9-4EBE-A4E1-C2C59189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EF675A8-9E5D-4BB1-93DB-3AC404AFF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DF56-498E-4ADD-BB82-2D5BFF214D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832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3B967AA-BF86-465A-AD21-2326A3691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593-5D10-48A5-91C7-302FCD63F69F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50375E9-7942-443B-B806-0DA2F016B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78C62C5-1F49-48B2-A1E2-F24DCAE9F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DF56-498E-4ADD-BB82-2D5BFF214D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816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904BF4-399A-469D-9CC3-6E00EF359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24F760-EDDE-4FAA-9B27-D0BDB666C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D552CCF-A0C0-4D63-BB72-3E53103C28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02382EE-20B6-499A-BD13-66E017EA7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593-5D10-48A5-91C7-302FCD63F69F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153E215-1DDA-407E-AE52-2605CAC52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6E5D189-742F-440A-93DD-2E569B680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DF56-498E-4ADD-BB82-2D5BFF214D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955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D8EB09-04DE-4D30-A99A-0828FC8D1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4E2912E-CDB9-4557-89BB-0E103D23F3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DE562F0-FAD9-4ECF-97F4-A61673EC01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E4D0853-54F2-43F6-B318-2536C3779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593-5D10-48A5-91C7-302FCD63F69F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5B95CB4-1B28-4713-A5EB-958BC6CB3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37E5C6D-422D-4D8E-BD02-847730490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2DF56-498E-4ADD-BB82-2D5BFF214D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61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19815A5-C35B-4352-B788-CB057E317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581DCD5-413C-4E8B-B768-44E6AE8B0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F6A8FF-B742-4098-9091-2C259E4FFD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68593-5D10-48A5-91C7-302FCD63F69F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6B5872-A61C-4DDC-B991-8CEA85E55E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8DA942-4A9F-4BE6-8544-7E97AFD3B0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2DF56-498E-4ADD-BB82-2D5BFF214D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5547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A51B5F-14B5-4648-8550-39FF975B18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8704" y="143996"/>
            <a:ext cx="9927077" cy="2310312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LC03 : Structure spatiale des molécules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870E775-9E8A-455C-A324-2E6747D066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1634" y="2778369"/>
            <a:ext cx="3805162" cy="682079"/>
          </a:xfrm>
        </p:spPr>
        <p:txBody>
          <a:bodyPr>
            <a:noAutofit/>
          </a:bodyPr>
          <a:lstStyle/>
          <a:p>
            <a:r>
              <a:rPr lang="fr-FR" sz="3500" u="sng" dirty="0">
                <a:solidFill>
                  <a:schemeClr val="accent1"/>
                </a:solidFill>
              </a:rPr>
              <a:t>Niveau</a:t>
            </a:r>
            <a:r>
              <a:rPr lang="fr-FR" sz="3500" dirty="0"/>
              <a:t> : Lycée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018EB1E-118B-4CBA-A51E-AA60AC050D0D}"/>
              </a:ext>
            </a:extLst>
          </p:cNvPr>
          <p:cNvSpPr txBox="1"/>
          <p:nvPr/>
        </p:nvSpPr>
        <p:spPr>
          <a:xfrm>
            <a:off x="1318431" y="3642309"/>
            <a:ext cx="9747621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500" u="sng" dirty="0">
                <a:solidFill>
                  <a:schemeClr val="accent1"/>
                </a:solidFill>
              </a:rPr>
              <a:t>Pré requis </a:t>
            </a:r>
            <a:r>
              <a:rPr lang="fr-FR" sz="3500" dirty="0"/>
              <a:t>: isomère, stéréoisomérie, schéma et représentation de Lewis, formule développée et semi-développée, formule topologique, loi de Beer-Lambert, dosage acido-basique, liaison hydrogène, moment dipolaire</a:t>
            </a:r>
          </a:p>
        </p:txBody>
      </p:sp>
    </p:spTree>
    <p:extLst>
      <p:ext uri="{BB962C8B-B14F-4D97-AF65-F5344CB8AC3E}">
        <p14:creationId xmlns:p14="http://schemas.microsoft.com/office/powerpoint/2010/main" val="447389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673D50-68D6-48DC-9332-2F6C90201C1A}"/>
              </a:ext>
            </a:extLst>
          </p:cNvPr>
          <p:cNvSpPr/>
          <p:nvPr/>
        </p:nvSpPr>
        <p:spPr>
          <a:xfrm>
            <a:off x="0" y="0"/>
            <a:ext cx="12523304" cy="702365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8173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915C76-8A86-4C0B-81DD-9A5F0BB73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rgbClr val="00B050"/>
                </a:solidFill>
              </a:rPr>
              <a:t>Polarimètre de Laurent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2C194A21-4B09-42B9-80FD-723174BDE4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7090" y="2581587"/>
            <a:ext cx="8183429" cy="2439780"/>
          </a:xfrm>
        </p:spPr>
      </p:pic>
    </p:spTree>
    <p:extLst>
      <p:ext uri="{BB962C8B-B14F-4D97-AF65-F5344CB8AC3E}">
        <p14:creationId xmlns:p14="http://schemas.microsoft.com/office/powerpoint/2010/main" val="745793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C9F990-D762-4361-B6AA-2B2D61CDC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5000" dirty="0">
                <a:solidFill>
                  <a:srgbClr val="00B050"/>
                </a:solidFill>
              </a:rPr>
              <a:t>Mesure du pouvoir rotatoire du saccharose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B72EFA1-13E4-44D9-A71B-75C3872B9F08}"/>
                  </a:ext>
                </a:extLst>
              </p:cNvPr>
              <p:cNvSpPr txBox="1"/>
              <p:nvPr/>
            </p:nvSpPr>
            <p:spPr>
              <a:xfrm>
                <a:off x="3138363" y="1790402"/>
                <a:ext cx="5915274" cy="769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fr-FR" sz="5000" u="sng" dirty="0"/>
                  <a:t>Loi de Biot </a:t>
                </a:r>
                <a:r>
                  <a:rPr lang="fr-FR" sz="5000" dirty="0"/>
                  <a:t>: </a:t>
                </a:r>
                <a14:m>
                  <m:oMath xmlns:m="http://schemas.openxmlformats.org/officeDocument/2006/math">
                    <m:r>
                      <a:rPr lang="fr-FR" sz="500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fr-FR" sz="500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fr-FR" sz="500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500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fr-FR" sz="5000" i="1" smtClean="0">
                        <a:latin typeface="Cambria Math" panose="02040503050406030204" pitchFamily="18" charset="0"/>
                      </a:rPr>
                      <m:t>𝑙𝐶</m:t>
                    </m:r>
                  </m:oMath>
                </a14:m>
                <a:endParaRPr lang="fr-FR" sz="50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B72EFA1-13E4-44D9-A71B-75C3872B9F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8363" y="1790402"/>
                <a:ext cx="5915274" cy="769441"/>
              </a:xfrm>
              <a:prstGeom prst="rect">
                <a:avLst/>
              </a:prstGeom>
              <a:blipFill>
                <a:blip r:embed="rId2"/>
                <a:stretch>
                  <a:fillRect l="-6495" t="-24603" b="-50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7E88E9F4-B5AE-483F-8CB1-313E1414223D}"/>
                  </a:ext>
                </a:extLst>
              </p:cNvPr>
              <p:cNvSpPr txBox="1"/>
              <p:nvPr/>
            </p:nvSpPr>
            <p:spPr>
              <a:xfrm>
                <a:off x="2027582" y="2659557"/>
                <a:ext cx="8507895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3200" dirty="0"/>
                  <a:t>α</a:t>
                </a:r>
                <a:r>
                  <a:rPr lang="fr-FR" sz="3200" dirty="0"/>
                  <a:t> : pouvoir rotatoire (en °)</a:t>
                </a:r>
              </a:p>
              <a:p>
                <a:r>
                  <a:rPr lang="fr-FR" sz="3200" dirty="0"/>
                  <a:t>C : concentration (en g/mL)</a:t>
                </a:r>
              </a:p>
              <a:p>
                <a14:m>
                  <m:oMath xmlns:m="http://schemas.openxmlformats.org/officeDocument/2006/math">
                    <m:r>
                      <a:rPr lang="fr-FR" sz="320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fr-FR" sz="3200" dirty="0"/>
                  <a:t> : longueur de la cuve en dm </a:t>
                </a:r>
              </a:p>
              <a:p>
                <a:r>
                  <a:rPr lang="fr-FR" sz="3200" dirty="0"/>
                  <a:t>[α] : pouvoir rotatoire spécifique (en °.mL/g/dm) </a:t>
                </a:r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7E88E9F4-B5AE-483F-8CB1-313E141422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7582" y="2659557"/>
                <a:ext cx="8507895" cy="2062103"/>
              </a:xfrm>
              <a:prstGeom prst="rect">
                <a:avLst/>
              </a:prstGeom>
              <a:blipFill>
                <a:blip r:embed="rId3"/>
                <a:stretch>
                  <a:fillRect l="-1864" t="-3835" b="-855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>
            <a:extLst>
              <a:ext uri="{FF2B5EF4-FFF2-40B4-BE49-F238E27FC236}">
                <a16:creationId xmlns:a16="http://schemas.microsoft.com/office/drawing/2014/main" id="{78AE4A90-E91F-41D4-A702-CB6F9B5D72C6}"/>
              </a:ext>
            </a:extLst>
          </p:cNvPr>
          <p:cNvSpPr txBox="1"/>
          <p:nvPr/>
        </p:nvSpPr>
        <p:spPr>
          <a:xfrm>
            <a:off x="1232452" y="5044198"/>
            <a:ext cx="718267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dirty="0"/>
              <a:t>Expérimentalement : [α] = 66,9 °.mL/g/dm</a:t>
            </a:r>
          </a:p>
          <a:p>
            <a:r>
              <a:rPr lang="fr-FR" sz="3000" dirty="0"/>
              <a:t>Théoriquement :  [α] = 66,5 °.mL/g/dm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4834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32783D-6876-4418-B428-671F7D3E1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rgbClr val="00B050"/>
                </a:solidFill>
              </a:rPr>
              <a:t>Configuration d’une double liaison C=C: Z et 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ED5800-0B25-4FB5-9396-0831399FC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u="sng" dirty="0">
                <a:solidFill>
                  <a:srgbClr val="FF0000"/>
                </a:solidFill>
              </a:rPr>
              <a:t>Règles CIP </a:t>
            </a:r>
            <a:r>
              <a:rPr lang="fr-FR" dirty="0"/>
              <a:t>:</a:t>
            </a:r>
          </a:p>
          <a:p>
            <a:pPr marL="514350" indent="-514350">
              <a:buAutoNum type="arabicParenR"/>
            </a:pPr>
            <a:r>
              <a:rPr lang="fr-FR" dirty="0"/>
              <a:t>On classe les groupements liés à la double liaison C=C par ordre de priorité</a:t>
            </a:r>
          </a:p>
          <a:p>
            <a:pPr marL="514350" indent="-514350">
              <a:buAutoNum type="arabicParenR"/>
            </a:pPr>
            <a:r>
              <a:rPr lang="fr-FR" dirty="0"/>
              <a:t>On attribue la configuration : </a:t>
            </a:r>
          </a:p>
          <a:p>
            <a:pPr marL="0" indent="0">
              <a:buNone/>
            </a:pPr>
            <a:r>
              <a:rPr lang="fr-FR" dirty="0"/>
              <a:t>      - </a:t>
            </a:r>
            <a:r>
              <a:rPr lang="fr-FR" dirty="0">
                <a:solidFill>
                  <a:srgbClr val="FF0000"/>
                </a:solidFill>
              </a:rPr>
              <a:t>Z</a:t>
            </a:r>
            <a:r>
              <a:rPr lang="fr-FR" dirty="0"/>
              <a:t> : si les deux groupements prioritaires sont du </a:t>
            </a:r>
            <a:r>
              <a:rPr lang="fr-FR" dirty="0">
                <a:solidFill>
                  <a:srgbClr val="FF0000"/>
                </a:solidFill>
              </a:rPr>
              <a:t>même coté de la                    	  double liaison</a:t>
            </a:r>
          </a:p>
          <a:p>
            <a:pPr marL="0" indent="0">
              <a:buNone/>
            </a:pPr>
            <a:r>
              <a:rPr lang="fr-FR" dirty="0"/>
              <a:t>      - </a:t>
            </a:r>
            <a:r>
              <a:rPr lang="fr-FR" dirty="0">
                <a:solidFill>
                  <a:srgbClr val="FF0000"/>
                </a:solidFill>
              </a:rPr>
              <a:t>E</a:t>
            </a:r>
            <a:r>
              <a:rPr lang="fr-FR" dirty="0"/>
              <a:t> : si les deux groupements prioritaires sont </a:t>
            </a:r>
            <a:r>
              <a:rPr lang="fr-FR" dirty="0">
                <a:solidFill>
                  <a:srgbClr val="FF0000"/>
                </a:solidFill>
              </a:rPr>
              <a:t>de part et d’autre de 	  la double liaison</a:t>
            </a:r>
          </a:p>
        </p:txBody>
      </p:sp>
    </p:spTree>
    <p:extLst>
      <p:ext uri="{BB962C8B-B14F-4D97-AF65-F5344CB8AC3E}">
        <p14:creationId xmlns:p14="http://schemas.microsoft.com/office/powerpoint/2010/main" val="934987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6D017B-CDD9-4C19-9EEE-CD2521B56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rgbClr val="00B050"/>
                </a:solidFill>
                <a:latin typeface="+mn-lt"/>
              </a:rPr>
              <a:t>Exemples de diastéréoisomères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C9857C6-8582-4380-B307-F18727F444AF}"/>
              </a:ext>
            </a:extLst>
          </p:cNvPr>
          <p:cNvSpPr txBox="1"/>
          <p:nvPr/>
        </p:nvSpPr>
        <p:spPr>
          <a:xfrm>
            <a:off x="1728273" y="5253494"/>
            <a:ext cx="445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Acide fumarique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F64FBBFD-4FEE-4E01-BD74-CEDB0D1624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0375" y="2399771"/>
            <a:ext cx="4995630" cy="2266163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5F72F40A-D417-4528-BA07-9D06C0475801}"/>
              </a:ext>
            </a:extLst>
          </p:cNvPr>
          <p:cNvSpPr txBox="1"/>
          <p:nvPr/>
        </p:nvSpPr>
        <p:spPr>
          <a:xfrm>
            <a:off x="6679096" y="5253494"/>
            <a:ext cx="40551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Acide maléique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3F29F7E9-A25B-4945-8E2B-C41D6FF2FC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9478" y="1895703"/>
            <a:ext cx="4838700" cy="3152775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8BB35E3E-5BD6-4E47-BB06-8518B7BAA1CA}"/>
              </a:ext>
            </a:extLst>
          </p:cNvPr>
          <p:cNvSpPr txBox="1"/>
          <p:nvPr/>
        </p:nvSpPr>
        <p:spPr>
          <a:xfrm>
            <a:off x="8145909" y="3429000"/>
            <a:ext cx="7023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FF0000"/>
                </a:solidFill>
              </a:rPr>
              <a:t>Z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802A8D56-F054-4CAC-8536-64D78C2E004E}"/>
              </a:ext>
            </a:extLst>
          </p:cNvPr>
          <p:cNvSpPr txBox="1"/>
          <p:nvPr/>
        </p:nvSpPr>
        <p:spPr>
          <a:xfrm>
            <a:off x="3265428" y="2587487"/>
            <a:ext cx="7023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FF0000"/>
                </a:solidFill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262294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673D50-68D6-48DC-9332-2F6C90201C1A}"/>
              </a:ext>
            </a:extLst>
          </p:cNvPr>
          <p:cNvSpPr/>
          <p:nvPr/>
        </p:nvSpPr>
        <p:spPr>
          <a:xfrm>
            <a:off x="0" y="0"/>
            <a:ext cx="12523304" cy="702365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129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597CB2-CEED-42BC-BCE9-A12FFA4AC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rgbClr val="00B050"/>
                </a:solidFill>
                <a:latin typeface="+mn-lt"/>
              </a:rPr>
              <a:t>Propriétés de l’acide fumarique et de l’acide maléique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BC1D94C7-786B-4406-BD2F-EDCAAC4B0D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9653" y="2385392"/>
            <a:ext cx="9572694" cy="3286538"/>
          </a:xfrm>
        </p:spPr>
      </p:pic>
    </p:spTree>
    <p:extLst>
      <p:ext uri="{BB962C8B-B14F-4D97-AF65-F5344CB8AC3E}">
        <p14:creationId xmlns:p14="http://schemas.microsoft.com/office/powerpoint/2010/main" val="26555649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3797C9-3259-4E8D-9F74-3AD1C5F3C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3623" y="884313"/>
            <a:ext cx="4493455" cy="1325563"/>
          </a:xfrm>
        </p:spPr>
        <p:txBody>
          <a:bodyPr>
            <a:normAutofit/>
          </a:bodyPr>
          <a:lstStyle/>
          <a:p>
            <a:r>
              <a:rPr lang="fr-FR" sz="3000">
                <a:solidFill>
                  <a:srgbClr val="FF0000"/>
                </a:solidFill>
              </a:rPr>
              <a:t>Liaison hydrogène</a:t>
            </a:r>
            <a:endParaRPr lang="fr-FR" sz="3000" dirty="0">
              <a:solidFill>
                <a:srgbClr val="FF0000"/>
              </a:solidFill>
            </a:endParaRP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120C4C1E-AD32-4246-A456-76FF394CB6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251" y="2309598"/>
            <a:ext cx="9335497" cy="2743200"/>
          </a:xfrm>
          <a:prstGeom prst="rect">
            <a:avLst/>
          </a:prstGeom>
        </p:spPr>
      </p:pic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B7795F4C-3F47-41C9-B60E-2F82AAE21D6A}"/>
              </a:ext>
            </a:extLst>
          </p:cNvPr>
          <p:cNvCxnSpPr>
            <a:cxnSpLocks/>
          </p:cNvCxnSpPr>
          <p:nvPr/>
        </p:nvCxnSpPr>
        <p:spPr>
          <a:xfrm>
            <a:off x="7934178" y="1885071"/>
            <a:ext cx="0" cy="984738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754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D5F7942E-6152-4FB4-B911-9BDAD5148B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367"/>
            <a:ext cx="8583940" cy="3429000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F572187-5EB6-41FB-B026-6CFEF4CAF9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298" y="3429000"/>
            <a:ext cx="9012702" cy="3429000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89F276EC-DAB8-4CCD-9A37-B561D86EFD5E}"/>
              </a:ext>
            </a:extLst>
          </p:cNvPr>
          <p:cNvSpPr txBox="1"/>
          <p:nvPr/>
        </p:nvSpPr>
        <p:spPr>
          <a:xfrm>
            <a:off x="8701454" y="1268937"/>
            <a:ext cx="27572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dirty="0"/>
              <a:t>Acide maléique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9114E0A-2172-4FF5-A32B-6D81EBE75457}"/>
              </a:ext>
            </a:extLst>
          </p:cNvPr>
          <p:cNvSpPr txBox="1"/>
          <p:nvPr/>
        </p:nvSpPr>
        <p:spPr>
          <a:xfrm>
            <a:off x="351692" y="4722681"/>
            <a:ext cx="28276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dirty="0"/>
              <a:t>Acide fumarique</a:t>
            </a:r>
          </a:p>
        </p:txBody>
      </p:sp>
    </p:spTree>
    <p:extLst>
      <p:ext uri="{BB962C8B-B14F-4D97-AF65-F5344CB8AC3E}">
        <p14:creationId xmlns:p14="http://schemas.microsoft.com/office/powerpoint/2010/main" val="396596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673D50-68D6-48DC-9332-2F6C90201C1A}"/>
              </a:ext>
            </a:extLst>
          </p:cNvPr>
          <p:cNvSpPr/>
          <p:nvPr/>
        </p:nvSpPr>
        <p:spPr>
          <a:xfrm>
            <a:off x="0" y="0"/>
            <a:ext cx="12523304" cy="702365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4021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673D50-68D6-48DC-9332-2F6C90201C1A}"/>
              </a:ext>
            </a:extLst>
          </p:cNvPr>
          <p:cNvSpPr/>
          <p:nvPr/>
        </p:nvSpPr>
        <p:spPr>
          <a:xfrm>
            <a:off x="0" y="0"/>
            <a:ext cx="12523304" cy="702365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99621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4ACB853C-41C8-4D93-B472-B83411EA80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4107" y="1710256"/>
            <a:ext cx="5303786" cy="343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3841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675E19-6CCD-42C6-81EA-FEBCD2AFF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rgbClr val="00B050"/>
                </a:solidFill>
                <a:latin typeface="+mn-lt"/>
              </a:rPr>
              <a:t>Exemple des deux énantiomères : limonène</a:t>
            </a:r>
          </a:p>
        </p:txBody>
      </p:sp>
      <p:pic>
        <p:nvPicPr>
          <p:cNvPr id="3076" name="Picture 4" descr="Limonène - Wikiwand">
            <a:extLst>
              <a:ext uri="{FF2B5EF4-FFF2-40B4-BE49-F238E27FC236}">
                <a16:creationId xmlns:a16="http://schemas.microsoft.com/office/drawing/2014/main" id="{AD7E0E32-D1CB-4BFF-8C78-00A6F717A47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742" y="2078943"/>
            <a:ext cx="4963023" cy="385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D5444D36-2074-4CF4-B17B-628DBAE2B1DF}"/>
              </a:ext>
            </a:extLst>
          </p:cNvPr>
          <p:cNvSpPr txBox="1"/>
          <p:nvPr/>
        </p:nvSpPr>
        <p:spPr>
          <a:xfrm>
            <a:off x="636104" y="3255550"/>
            <a:ext cx="343944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500" dirty="0"/>
              <a:t>Odeur d’agrume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68B146D-6FF2-41F6-8DA4-93AB9D49A9EB}"/>
              </a:ext>
            </a:extLst>
          </p:cNvPr>
          <p:cNvSpPr txBox="1"/>
          <p:nvPr/>
        </p:nvSpPr>
        <p:spPr>
          <a:xfrm>
            <a:off x="8116449" y="3265489"/>
            <a:ext cx="343944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500" dirty="0"/>
              <a:t>Odeur de pin</a:t>
            </a:r>
          </a:p>
        </p:txBody>
      </p:sp>
    </p:spTree>
    <p:extLst>
      <p:ext uri="{BB962C8B-B14F-4D97-AF65-F5344CB8AC3E}">
        <p14:creationId xmlns:p14="http://schemas.microsoft.com/office/powerpoint/2010/main" val="2009329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3B105D-5B5C-4312-90AC-E65CA11D9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458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4000" dirty="0">
                <a:solidFill>
                  <a:srgbClr val="00B050"/>
                </a:solidFill>
              </a:rPr>
              <a:t>Détermination de la configuration absolue du carbone asymétrique de l’alanine</a:t>
            </a:r>
          </a:p>
        </p:txBody>
      </p:sp>
      <p:pic>
        <p:nvPicPr>
          <p:cNvPr id="9" name="Espace réservé du contenu 8">
            <a:extLst>
              <a:ext uri="{FF2B5EF4-FFF2-40B4-BE49-F238E27FC236}">
                <a16:creationId xmlns:a16="http://schemas.microsoft.com/office/drawing/2014/main" id="{34480D21-3553-4145-9B4F-099F555D21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7250" y="2181394"/>
            <a:ext cx="5153025" cy="3228975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1526654-73C3-48BD-8C02-ED7D5577ED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0275" y="1571416"/>
            <a:ext cx="5176699" cy="5164547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1BC58DF9-91B4-4ED2-8A8A-DB55EB7EDDE5}"/>
              </a:ext>
            </a:extLst>
          </p:cNvPr>
          <p:cNvSpPr txBox="1"/>
          <p:nvPr/>
        </p:nvSpPr>
        <p:spPr>
          <a:xfrm>
            <a:off x="2491409" y="5312459"/>
            <a:ext cx="1908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alanine</a:t>
            </a:r>
          </a:p>
        </p:txBody>
      </p:sp>
    </p:spTree>
    <p:extLst>
      <p:ext uri="{BB962C8B-B14F-4D97-AF65-F5344CB8AC3E}">
        <p14:creationId xmlns:p14="http://schemas.microsoft.com/office/powerpoint/2010/main" val="718480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3B105D-5B5C-4312-90AC-E65CA11D9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458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4000" dirty="0">
                <a:solidFill>
                  <a:srgbClr val="00B050"/>
                </a:solidFill>
              </a:rPr>
              <a:t>Détermination de la configuration absolue du carbone asymétrique de l’alanine</a:t>
            </a:r>
          </a:p>
        </p:txBody>
      </p:sp>
      <p:pic>
        <p:nvPicPr>
          <p:cNvPr id="9" name="Espace réservé du contenu 8">
            <a:extLst>
              <a:ext uri="{FF2B5EF4-FFF2-40B4-BE49-F238E27FC236}">
                <a16:creationId xmlns:a16="http://schemas.microsoft.com/office/drawing/2014/main" id="{34480D21-3553-4145-9B4F-099F555D21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7250" y="2181394"/>
            <a:ext cx="5153025" cy="3228975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1526654-73C3-48BD-8C02-ED7D5577ED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0275" y="1571416"/>
            <a:ext cx="5176699" cy="5164547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1BC58DF9-91B4-4ED2-8A8A-DB55EB7EDDE5}"/>
              </a:ext>
            </a:extLst>
          </p:cNvPr>
          <p:cNvSpPr txBox="1"/>
          <p:nvPr/>
        </p:nvSpPr>
        <p:spPr>
          <a:xfrm>
            <a:off x="2491409" y="5312459"/>
            <a:ext cx="1908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alanine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3BFDB90-1B13-4FEC-9DD6-BA14731AFA0F}"/>
              </a:ext>
            </a:extLst>
          </p:cNvPr>
          <p:cNvSpPr txBox="1"/>
          <p:nvPr/>
        </p:nvSpPr>
        <p:spPr>
          <a:xfrm>
            <a:off x="8415126" y="2142562"/>
            <a:ext cx="71561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5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44C3AE2-5293-4DCB-B070-2D469C85EFFE}"/>
              </a:ext>
            </a:extLst>
          </p:cNvPr>
          <p:cNvSpPr txBox="1"/>
          <p:nvPr/>
        </p:nvSpPr>
        <p:spPr>
          <a:xfrm>
            <a:off x="8362115" y="3029177"/>
            <a:ext cx="71561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500" dirty="0">
                <a:solidFill>
                  <a:srgbClr val="FF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928252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3B105D-5B5C-4312-90AC-E65CA11D9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458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4000" dirty="0">
                <a:solidFill>
                  <a:srgbClr val="00B050"/>
                </a:solidFill>
              </a:rPr>
              <a:t>Détermination de la configuration absolue du carbone asymétrique de l’alanine</a:t>
            </a:r>
          </a:p>
        </p:txBody>
      </p:sp>
      <p:pic>
        <p:nvPicPr>
          <p:cNvPr id="9" name="Espace réservé du contenu 8">
            <a:extLst>
              <a:ext uri="{FF2B5EF4-FFF2-40B4-BE49-F238E27FC236}">
                <a16:creationId xmlns:a16="http://schemas.microsoft.com/office/drawing/2014/main" id="{34480D21-3553-4145-9B4F-099F555D21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7250" y="2181394"/>
            <a:ext cx="5153025" cy="3228975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1526654-73C3-48BD-8C02-ED7D5577ED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3765" y="1571418"/>
            <a:ext cx="5176699" cy="5164547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1BC58DF9-91B4-4ED2-8A8A-DB55EB7EDDE5}"/>
              </a:ext>
            </a:extLst>
          </p:cNvPr>
          <p:cNvSpPr txBox="1"/>
          <p:nvPr/>
        </p:nvSpPr>
        <p:spPr>
          <a:xfrm>
            <a:off x="2491409" y="5312459"/>
            <a:ext cx="1908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alanine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3BFDB90-1B13-4FEC-9DD6-BA14731AFA0F}"/>
              </a:ext>
            </a:extLst>
          </p:cNvPr>
          <p:cNvSpPr txBox="1"/>
          <p:nvPr/>
        </p:nvSpPr>
        <p:spPr>
          <a:xfrm>
            <a:off x="8415126" y="2142562"/>
            <a:ext cx="71561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5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44C3AE2-5293-4DCB-B070-2D469C85EFFE}"/>
              </a:ext>
            </a:extLst>
          </p:cNvPr>
          <p:cNvSpPr txBox="1"/>
          <p:nvPr/>
        </p:nvSpPr>
        <p:spPr>
          <a:xfrm>
            <a:off x="8362115" y="3029177"/>
            <a:ext cx="71561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5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FAC121F-FFDC-4153-811E-E95D466FC58A}"/>
              </a:ext>
            </a:extLst>
          </p:cNvPr>
          <p:cNvSpPr txBox="1"/>
          <p:nvPr/>
        </p:nvSpPr>
        <p:spPr>
          <a:xfrm>
            <a:off x="10073231" y="4255003"/>
            <a:ext cx="71561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5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A313B19-FE12-4E71-82FD-B8048C6EF35D}"/>
              </a:ext>
            </a:extLst>
          </p:cNvPr>
          <p:cNvSpPr txBox="1"/>
          <p:nvPr/>
        </p:nvSpPr>
        <p:spPr>
          <a:xfrm>
            <a:off x="10126233" y="5704874"/>
            <a:ext cx="71561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500" dirty="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746612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673D50-68D6-48DC-9332-2F6C90201C1A}"/>
              </a:ext>
            </a:extLst>
          </p:cNvPr>
          <p:cNvSpPr/>
          <p:nvPr/>
        </p:nvSpPr>
        <p:spPr>
          <a:xfrm>
            <a:off x="0" y="0"/>
            <a:ext cx="12523304" cy="702365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2435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A86F50-28BD-4A1D-B68E-DFBEF7A59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rgbClr val="00B050"/>
                </a:solidFill>
                <a:latin typeface="+mn-lt"/>
              </a:rPr>
              <a:t>Exemple de molécule chirale</a:t>
            </a:r>
          </a:p>
        </p:txBody>
      </p:sp>
      <p:pic>
        <p:nvPicPr>
          <p:cNvPr id="8" name="Espace réservé du contenu 7">
            <a:extLst>
              <a:ext uri="{FF2B5EF4-FFF2-40B4-BE49-F238E27FC236}">
                <a16:creationId xmlns:a16="http://schemas.microsoft.com/office/drawing/2014/main" id="{ABE27004-76DE-49D7-B68D-113C20E4AB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3128" y="1825625"/>
            <a:ext cx="9825744" cy="4351338"/>
          </a:xfrm>
          <a:prstGeom prst="rect">
            <a:avLst/>
          </a:prstGeom>
        </p:spPr>
      </p:pic>
      <p:sp>
        <p:nvSpPr>
          <p:cNvPr id="7" name="AutoShape 2" descr="Chiralité (chimie) — Wikipédia">
            <a:extLst>
              <a:ext uri="{FF2B5EF4-FFF2-40B4-BE49-F238E27FC236}">
                <a16:creationId xmlns:a16="http://schemas.microsoft.com/office/drawing/2014/main" id="{80DD32F0-4070-4EFB-8006-13A9CEC6EC4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3513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673D50-68D6-48DC-9332-2F6C90201C1A}"/>
              </a:ext>
            </a:extLst>
          </p:cNvPr>
          <p:cNvSpPr/>
          <p:nvPr/>
        </p:nvSpPr>
        <p:spPr>
          <a:xfrm>
            <a:off x="0" y="0"/>
            <a:ext cx="12523304" cy="702365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145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AF9039-3E7C-4FB5-B426-19285C180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351"/>
            <a:ext cx="10515600" cy="1325563"/>
          </a:xfrm>
        </p:spPr>
        <p:txBody>
          <a:bodyPr/>
          <a:lstStyle/>
          <a:p>
            <a:pPr algn="ctr"/>
            <a:r>
              <a:rPr lang="fr-FR" dirty="0">
                <a:solidFill>
                  <a:srgbClr val="00B050"/>
                </a:solidFill>
              </a:rPr>
              <a:t>Ibuprofène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92AF8BE-BBF7-4066-9A53-C848337B6AF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585" y="1544914"/>
            <a:ext cx="5252830" cy="482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06544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</TotalTime>
  <Words>277</Words>
  <Application>Microsoft Office PowerPoint</Application>
  <PresentationFormat>Grand écran</PresentationFormat>
  <Paragraphs>44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Thème Office</vt:lpstr>
      <vt:lpstr>LC03 : Structure spatiale des molécules</vt:lpstr>
      <vt:lpstr>Présentation PowerPoint</vt:lpstr>
      <vt:lpstr>Détermination de la configuration absolue du carbone asymétrique de l’alanine</vt:lpstr>
      <vt:lpstr>Détermination de la configuration absolue du carbone asymétrique de l’alanine</vt:lpstr>
      <vt:lpstr>Détermination de la configuration absolue du carbone asymétrique de l’alanine</vt:lpstr>
      <vt:lpstr>Présentation PowerPoint</vt:lpstr>
      <vt:lpstr>Exemple de molécule chirale</vt:lpstr>
      <vt:lpstr>Présentation PowerPoint</vt:lpstr>
      <vt:lpstr>Ibuprofène</vt:lpstr>
      <vt:lpstr>Présentation PowerPoint</vt:lpstr>
      <vt:lpstr>Polarimètre de Laurent</vt:lpstr>
      <vt:lpstr>Mesure du pouvoir rotatoire du saccharose</vt:lpstr>
      <vt:lpstr>Configuration d’une double liaison C=C: Z et E</vt:lpstr>
      <vt:lpstr>Exemples de diastéréoisomères</vt:lpstr>
      <vt:lpstr>Présentation PowerPoint</vt:lpstr>
      <vt:lpstr>Propriétés de l’acide fumarique et de l’acide maléique</vt:lpstr>
      <vt:lpstr>Liaison hydrogène</vt:lpstr>
      <vt:lpstr>Présentation PowerPoint</vt:lpstr>
      <vt:lpstr>Présentation PowerPoint</vt:lpstr>
      <vt:lpstr>Présentation PowerPoint</vt:lpstr>
      <vt:lpstr>Exemple des deux énantiomères : limonène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LC03 : Représentation spatiales des molécules</dc:title>
  <dc:creator>Fabien Baudribos</dc:creator>
  <cp:lastModifiedBy>Armel JOUAN-POURCHET</cp:lastModifiedBy>
  <cp:revision>26</cp:revision>
  <dcterms:created xsi:type="dcterms:W3CDTF">2021-01-04T06:55:30Z</dcterms:created>
  <dcterms:modified xsi:type="dcterms:W3CDTF">2021-05-03T20:23:16Z</dcterms:modified>
</cp:coreProperties>
</file>