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  <p:sldMasterId id="2147483709" r:id="rId2"/>
  </p:sldMasterIdLst>
  <p:notesMasterIdLst>
    <p:notesMasterId r:id="rId36"/>
  </p:notesMasterIdLst>
  <p:sldIdLst>
    <p:sldId id="256" r:id="rId3"/>
    <p:sldId id="286" r:id="rId4"/>
    <p:sldId id="257" r:id="rId5"/>
    <p:sldId id="271" r:id="rId6"/>
    <p:sldId id="288" r:id="rId7"/>
    <p:sldId id="289" r:id="rId8"/>
    <p:sldId id="292" r:id="rId9"/>
    <p:sldId id="290" r:id="rId10"/>
    <p:sldId id="293" r:id="rId11"/>
    <p:sldId id="291" r:id="rId12"/>
    <p:sldId id="258" r:id="rId13"/>
    <p:sldId id="264" r:id="rId14"/>
    <p:sldId id="277" r:id="rId15"/>
    <p:sldId id="282" r:id="rId16"/>
    <p:sldId id="281" r:id="rId17"/>
    <p:sldId id="280" r:id="rId18"/>
    <p:sldId id="279" r:id="rId19"/>
    <p:sldId id="278" r:id="rId20"/>
    <p:sldId id="283" r:id="rId21"/>
    <p:sldId id="285" r:id="rId22"/>
    <p:sldId id="284" r:id="rId23"/>
    <p:sldId id="274" r:id="rId24"/>
    <p:sldId id="275" r:id="rId25"/>
    <p:sldId id="259" r:id="rId26"/>
    <p:sldId id="267" r:id="rId27"/>
    <p:sldId id="268" r:id="rId28"/>
    <p:sldId id="266" r:id="rId29"/>
    <p:sldId id="270" r:id="rId30"/>
    <p:sldId id="260" r:id="rId31"/>
    <p:sldId id="276" r:id="rId32"/>
    <p:sldId id="269" r:id="rId33"/>
    <p:sldId id="272" r:id="rId34"/>
    <p:sldId id="273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3DB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46167-1120-406B-9BA6-F586BA688FE0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E4B45-A34A-4FA5-8D36-AB3F270C89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30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79ae207c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79ae207c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5305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79ae207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79ae207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054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79ae207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79ae207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397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79ae207c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79ae207c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0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fr-FR" smtClean="0"/>
              <a:pPr algn="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750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664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533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90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560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2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089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44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483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874F3CC-4E63-400D-B457-A4BCF0F11319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25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125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F3CC-4E63-400D-B457-A4BCF0F11319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43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874F3CC-4E63-400D-B457-A4BCF0F11319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758E957-4817-445F-910B-CBD753F93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13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1.png"/><Relationship Id="rId10" Type="http://schemas.openxmlformats.org/officeDocument/2006/relationships/image" Target="../media/image110.png"/><Relationship Id="rId4" Type="http://schemas.openxmlformats.org/officeDocument/2006/relationships/image" Target="../media/image5.png"/><Relationship Id="rId9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0.png"/><Relationship Id="rId5" Type="http://schemas.openxmlformats.org/officeDocument/2006/relationships/image" Target="../media/image1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50.png"/><Relationship Id="rId7" Type="http://schemas.openxmlformats.org/officeDocument/2006/relationships/image" Target="../media/image19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0.png"/><Relationship Id="rId5" Type="http://schemas.openxmlformats.org/officeDocument/2006/relationships/image" Target="../media/image180.png"/><Relationship Id="rId4" Type="http://schemas.openxmlformats.org/officeDocument/2006/relationships/image" Target="../media/image181.png"/><Relationship Id="rId9" Type="http://schemas.openxmlformats.org/officeDocument/2006/relationships/image" Target="../media/image2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50.png"/><Relationship Id="rId7" Type="http://schemas.openxmlformats.org/officeDocument/2006/relationships/image" Target="../media/image19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0.png"/><Relationship Id="rId5" Type="http://schemas.openxmlformats.org/officeDocument/2006/relationships/image" Target="../media/image180.png"/><Relationship Id="rId4" Type="http://schemas.openxmlformats.org/officeDocument/2006/relationships/image" Target="../media/image181.png"/><Relationship Id="rId9" Type="http://schemas.openxmlformats.org/officeDocument/2006/relationships/image" Target="../media/image2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50.png"/><Relationship Id="rId7" Type="http://schemas.openxmlformats.org/officeDocument/2006/relationships/image" Target="../media/image16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1.png"/><Relationship Id="rId5" Type="http://schemas.openxmlformats.org/officeDocument/2006/relationships/image" Target="../media/image180.png"/><Relationship Id="rId10" Type="http://schemas.openxmlformats.org/officeDocument/2006/relationships/image" Target="../media/image210.png"/><Relationship Id="rId4" Type="http://schemas.openxmlformats.org/officeDocument/2006/relationships/image" Target="../media/image181.png"/><Relationship Id="rId9" Type="http://schemas.openxmlformats.org/officeDocument/2006/relationships/image" Target="../media/image2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0.png"/><Relationship Id="rId7" Type="http://schemas.openxmlformats.org/officeDocument/2006/relationships/image" Target="../media/image28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Relationship Id="rId9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0.png"/><Relationship Id="rId7" Type="http://schemas.openxmlformats.org/officeDocument/2006/relationships/image" Target="../media/image28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9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3304903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r>
              <a:rPr lang="fr-FR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LC2 : Energie Chimique</a:t>
            </a:r>
            <a:endParaRPr lang="fr-FR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5194" y="3542646"/>
            <a:ext cx="6801612" cy="2609959"/>
          </a:xfrm>
        </p:spPr>
        <p:txBody>
          <a:bodyPr>
            <a:no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Niveau : Lycée 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Pré-requis : 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Réactions d’oxydoréduction 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bilan et tableau d’avancement 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Notion de système chimique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Liaisons chimiques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 de liaison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3148152" y="2547263"/>
            <a:ext cx="0" cy="403642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930785" y="193483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3757404" y="4598130"/>
            <a:ext cx="21031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rme libre 17"/>
          <p:cNvSpPr/>
          <p:nvPr/>
        </p:nvSpPr>
        <p:spPr>
          <a:xfrm>
            <a:off x="4760720" y="2798812"/>
            <a:ext cx="3997234" cy="3310255"/>
          </a:xfrm>
          <a:custGeom>
            <a:avLst/>
            <a:gdLst>
              <a:gd name="connsiteX0" fmla="*/ 0 w 3997234"/>
              <a:gd name="connsiteY0" fmla="*/ 1816730 h 3427822"/>
              <a:gd name="connsiteX1" fmla="*/ 901337 w 3997234"/>
              <a:gd name="connsiteY1" fmla="*/ 1503222 h 3427822"/>
              <a:gd name="connsiteX2" fmla="*/ 1841863 w 3997234"/>
              <a:gd name="connsiteY2" fmla="*/ 27119 h 3427822"/>
              <a:gd name="connsiteX3" fmla="*/ 3069771 w 3997234"/>
              <a:gd name="connsiteY3" fmla="*/ 2940136 h 3427822"/>
              <a:gd name="connsiteX4" fmla="*/ 3997234 w 3997234"/>
              <a:gd name="connsiteY4" fmla="*/ 3397336 h 342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7234" h="3427822">
                <a:moveTo>
                  <a:pt x="0" y="1816730"/>
                </a:moveTo>
                <a:cubicBezTo>
                  <a:pt x="297180" y="1809110"/>
                  <a:pt x="594360" y="1801491"/>
                  <a:pt x="901337" y="1503222"/>
                </a:cubicBezTo>
                <a:cubicBezTo>
                  <a:pt x="1208314" y="1204953"/>
                  <a:pt x="1480457" y="-212367"/>
                  <a:pt x="1841863" y="27119"/>
                </a:cubicBezTo>
                <a:cubicBezTo>
                  <a:pt x="2203269" y="266605"/>
                  <a:pt x="2710543" y="2378433"/>
                  <a:pt x="3069771" y="2940136"/>
                </a:cubicBezTo>
                <a:cubicBezTo>
                  <a:pt x="3428999" y="3501839"/>
                  <a:pt x="3713116" y="3449587"/>
                  <a:pt x="3997234" y="3397336"/>
                </a:cubicBezTo>
              </a:path>
            </a:pathLst>
          </a:cu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6492242" y="2798812"/>
            <a:ext cx="0" cy="1794901"/>
          </a:xfrm>
          <a:prstGeom prst="straightConnector1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948802" y="4593713"/>
            <a:ext cx="41400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 flipH="1">
            <a:off x="7593089" y="5324238"/>
            <a:ext cx="154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endParaRPr lang="fr-FR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7036529" y="6109067"/>
            <a:ext cx="21031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 flipH="1">
            <a:off x="3770074" y="3806675"/>
            <a:ext cx="154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Réactifs</a:t>
            </a:r>
            <a:endParaRPr lang="fr-FR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9139649" y="4669067"/>
            <a:ext cx="0" cy="1440000"/>
          </a:xfrm>
          <a:prstGeom prst="straightConnector1">
            <a:avLst/>
          </a:prstGeom>
          <a:ln w="762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24"/>
              <p:cNvSpPr txBox="1"/>
              <p:nvPr/>
            </p:nvSpPr>
            <p:spPr>
              <a:xfrm>
                <a:off x="9720580" y="5078016"/>
                <a:ext cx="18697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𝑐𝑜𝑚𝑏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580" y="5078016"/>
                <a:ext cx="186974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4336544" y="1704002"/>
            <a:ext cx="351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 exothermique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Pouvoir calorifiques des combustibles usuels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396450"/>
              </p:ext>
            </p:extLst>
          </p:nvPr>
        </p:nvGraphicFramePr>
        <p:xfrm>
          <a:off x="1713412" y="1934509"/>
          <a:ext cx="8765176" cy="43879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82588">
                  <a:extLst>
                    <a:ext uri="{9D8B030D-6E8A-4147-A177-3AD203B41FA5}">
                      <a16:colId xmlns:a16="http://schemas.microsoft.com/office/drawing/2014/main" val="212788618"/>
                    </a:ext>
                  </a:extLst>
                </a:gridCol>
                <a:gridCol w="4382588">
                  <a:extLst>
                    <a:ext uri="{9D8B030D-6E8A-4147-A177-3AD203B41FA5}">
                      <a16:colId xmlns:a16="http://schemas.microsoft.com/office/drawing/2014/main" val="3541469214"/>
                    </a:ext>
                  </a:extLst>
                </a:gridCol>
              </a:tblGrid>
              <a:tr h="980278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Combustible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Pouvoir calorifique (MJ/kg)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174238"/>
                  </a:ext>
                </a:extLst>
              </a:tr>
              <a:tr h="567939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Dihydrogène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142,9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468289"/>
                  </a:ext>
                </a:extLst>
              </a:tr>
              <a:tr h="567939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Propane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24237"/>
                  </a:ext>
                </a:extLst>
              </a:tr>
              <a:tr h="567939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Essence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47,8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718267"/>
                  </a:ext>
                </a:extLst>
              </a:tr>
              <a:tr h="567939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Diesel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44,8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293344"/>
                  </a:ext>
                </a:extLst>
              </a:tr>
              <a:tr h="567939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Ethanol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920814"/>
                  </a:ext>
                </a:extLst>
              </a:tr>
              <a:tr h="567939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Bois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738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6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chier:Ethanol-structure.svg —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580" y="1568258"/>
            <a:ext cx="3674360" cy="224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 d’une énergie de combustion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Dioxygène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513" y="2065883"/>
            <a:ext cx="1837308" cy="91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6731963" y="2021140"/>
                <a:ext cx="231364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fr-FR" sz="66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fr-FR" sz="6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963" y="2021140"/>
                <a:ext cx="2313647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752580" y="2017380"/>
                <a:ext cx="14961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6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fr-FR" sz="6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80" y="2017380"/>
                <a:ext cx="1496115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Dioxyde de carbone - Vikidia, l'encyclopédie des 8-13 an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5" r="8094" b="36229"/>
          <a:stretch/>
        </p:blipFill>
        <p:spPr bwMode="auto">
          <a:xfrm>
            <a:off x="8153696" y="5223450"/>
            <a:ext cx="2570910" cy="68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ichier:H2O.svg — Wikipéd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55" y="4854820"/>
            <a:ext cx="2059506" cy="142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5631043" y="5020415"/>
                <a:ext cx="231364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fr-FR" sz="6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043" y="5020415"/>
                <a:ext cx="2313647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1128340" y="5020415"/>
                <a:ext cx="14961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6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fr-FR" sz="6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340" y="5020415"/>
                <a:ext cx="1496115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475341" y="3414810"/>
                <a:ext cx="1733167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7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fr-FR" sz="7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7200" dirty="0" smtClean="0"/>
                  <a:t> </a:t>
                </a:r>
                <a:endParaRPr lang="fr-FR" sz="72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341" y="3414810"/>
                <a:ext cx="1733167" cy="12003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droit 2"/>
          <p:cNvCxnSpPr/>
          <p:nvPr/>
        </p:nvCxnSpPr>
        <p:spPr>
          <a:xfrm>
            <a:off x="4618646" y="2416629"/>
            <a:ext cx="2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631709" y="2980184"/>
            <a:ext cx="2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0411516" y="5222177"/>
            <a:ext cx="260838" cy="3060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8153696" y="5755500"/>
            <a:ext cx="260838" cy="3060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10411516" y="5755499"/>
            <a:ext cx="260838" cy="3060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8153696" y="5222176"/>
            <a:ext cx="260838" cy="3060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6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chier:Ethanol-structure.svg —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91" y="4259206"/>
            <a:ext cx="3674360" cy="224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 d’une énergie de combustion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Dioxygène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324" y="4756831"/>
            <a:ext cx="1837308" cy="91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7348670" y="4708328"/>
                <a:ext cx="1682063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66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fr-FR" sz="6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670" y="4708328"/>
                <a:ext cx="1682063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713391" y="4708328"/>
                <a:ext cx="14961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6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fr-FR" sz="6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91" y="4708328"/>
                <a:ext cx="1496115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droit 2"/>
          <p:cNvCxnSpPr/>
          <p:nvPr/>
        </p:nvCxnSpPr>
        <p:spPr>
          <a:xfrm>
            <a:off x="4579457" y="5107577"/>
            <a:ext cx="2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592520" y="5671132"/>
            <a:ext cx="2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215416" y="2890238"/>
                <a:ext cx="2232727" cy="596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𝑟𝑢𝑝𝑡𝑢𝑟𝑒</m:t>
                          </m:r>
                        </m:sub>
                      </m:sSub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16" y="2890238"/>
                <a:ext cx="2232727" cy="5967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1916009" y="1585563"/>
            <a:ext cx="835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1 :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Rupture des liaisons qui composent les réactifs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1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chier:Ethanol-structure.svg —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91" y="4259206"/>
            <a:ext cx="3674360" cy="224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 d’une énergie de combustion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Dioxygène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324" y="4756831"/>
            <a:ext cx="1837308" cy="91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7348670" y="4708328"/>
                <a:ext cx="1682063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66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fr-FR" sz="6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670" y="4708328"/>
                <a:ext cx="1682063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713391" y="4708328"/>
                <a:ext cx="14961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6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fr-FR" sz="6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91" y="4708328"/>
                <a:ext cx="1496115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droit 2"/>
          <p:cNvCxnSpPr/>
          <p:nvPr/>
        </p:nvCxnSpPr>
        <p:spPr>
          <a:xfrm>
            <a:off x="4579457" y="5107577"/>
            <a:ext cx="2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592520" y="5671132"/>
            <a:ext cx="2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215416" y="2890238"/>
                <a:ext cx="4261103" cy="596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𝑟𝑢𝑝𝑡𝑢𝑟𝑒</m:t>
                          </m:r>
                        </m:sub>
                      </m:sSub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fr-FR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16" y="2890238"/>
                <a:ext cx="4261103" cy="5967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1916009" y="1585563"/>
            <a:ext cx="835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1 :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Rupture des liaisons qui composent les réactifs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ultiplication 5"/>
          <p:cNvSpPr/>
          <p:nvPr/>
        </p:nvSpPr>
        <p:spPr>
          <a:xfrm>
            <a:off x="2591013" y="5107577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Multiplication 21"/>
          <p:cNvSpPr/>
          <p:nvPr/>
        </p:nvSpPr>
        <p:spPr>
          <a:xfrm>
            <a:off x="3699508" y="4758958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Multiplication 22"/>
          <p:cNvSpPr/>
          <p:nvPr/>
        </p:nvSpPr>
        <p:spPr>
          <a:xfrm>
            <a:off x="2950122" y="4756831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Multiplication 23"/>
          <p:cNvSpPr/>
          <p:nvPr/>
        </p:nvSpPr>
        <p:spPr>
          <a:xfrm>
            <a:off x="2956246" y="5482937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Multiplication 24"/>
          <p:cNvSpPr/>
          <p:nvPr/>
        </p:nvSpPr>
        <p:spPr>
          <a:xfrm>
            <a:off x="3699236" y="5492450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chier:Ethanol-structure.svg —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91" y="4259206"/>
            <a:ext cx="3674360" cy="224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 d’une énergie de combustion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Dioxygène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324" y="4756831"/>
            <a:ext cx="1837308" cy="91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7348670" y="4708328"/>
                <a:ext cx="1682063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66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fr-FR" sz="6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670" y="4708328"/>
                <a:ext cx="1682063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713391" y="4708328"/>
                <a:ext cx="14961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6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fr-FR" sz="6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91" y="4708328"/>
                <a:ext cx="1496115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droit 2"/>
          <p:cNvCxnSpPr/>
          <p:nvPr/>
        </p:nvCxnSpPr>
        <p:spPr>
          <a:xfrm>
            <a:off x="4579457" y="5107577"/>
            <a:ext cx="2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592520" y="5671132"/>
            <a:ext cx="2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215416" y="2890238"/>
                <a:ext cx="5876865" cy="596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𝑟𝑢𝑝𝑡𝑢𝑟𝑒</m:t>
                          </m:r>
                        </m:sub>
                      </m:sSub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fr-FR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16" y="2890238"/>
                <a:ext cx="5876865" cy="5967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1916009" y="1585563"/>
            <a:ext cx="835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1 :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Rupture des liaisons qui composent les réactifs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ultiplication 5"/>
          <p:cNvSpPr/>
          <p:nvPr/>
        </p:nvSpPr>
        <p:spPr>
          <a:xfrm>
            <a:off x="2591013" y="5107577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Multiplication 21"/>
          <p:cNvSpPr/>
          <p:nvPr/>
        </p:nvSpPr>
        <p:spPr>
          <a:xfrm>
            <a:off x="3699508" y="4758958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Multiplication 22"/>
          <p:cNvSpPr/>
          <p:nvPr/>
        </p:nvSpPr>
        <p:spPr>
          <a:xfrm>
            <a:off x="2950122" y="4756831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Multiplication 23"/>
          <p:cNvSpPr/>
          <p:nvPr/>
        </p:nvSpPr>
        <p:spPr>
          <a:xfrm>
            <a:off x="2956246" y="5482937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Multiplication 24"/>
          <p:cNvSpPr/>
          <p:nvPr/>
        </p:nvSpPr>
        <p:spPr>
          <a:xfrm>
            <a:off x="3699236" y="5492450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Multiplication 25"/>
          <p:cNvSpPr/>
          <p:nvPr/>
        </p:nvSpPr>
        <p:spPr>
          <a:xfrm>
            <a:off x="3344781" y="5107577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3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chier:Ethanol-structure.svg —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91" y="4259206"/>
            <a:ext cx="3674360" cy="224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 d’une énergie de combustion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Dioxygène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324" y="4756831"/>
            <a:ext cx="1837308" cy="91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7348670" y="4708328"/>
                <a:ext cx="1682063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66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fr-FR" sz="6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670" y="4708328"/>
                <a:ext cx="1682063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713391" y="4708328"/>
                <a:ext cx="14961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6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fr-FR" sz="6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91" y="4708328"/>
                <a:ext cx="1496115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droit 2"/>
          <p:cNvCxnSpPr/>
          <p:nvPr/>
        </p:nvCxnSpPr>
        <p:spPr>
          <a:xfrm>
            <a:off x="4579457" y="5107577"/>
            <a:ext cx="2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592520" y="5671132"/>
            <a:ext cx="2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215416" y="2890238"/>
                <a:ext cx="7518084" cy="596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𝑟𝑢𝑝𝑡𝑢𝑟𝑒</m:t>
                          </m:r>
                        </m:sub>
                      </m:sSub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fr-FR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16" y="2890238"/>
                <a:ext cx="7518084" cy="5967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1916009" y="1585563"/>
            <a:ext cx="835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1 :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Rupture des liaisons qui composent les réactifs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ultiplication 5"/>
          <p:cNvSpPr/>
          <p:nvPr/>
        </p:nvSpPr>
        <p:spPr>
          <a:xfrm>
            <a:off x="2591013" y="5107577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Multiplication 21"/>
          <p:cNvSpPr/>
          <p:nvPr/>
        </p:nvSpPr>
        <p:spPr>
          <a:xfrm>
            <a:off x="3699508" y="4758958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Multiplication 22"/>
          <p:cNvSpPr/>
          <p:nvPr/>
        </p:nvSpPr>
        <p:spPr>
          <a:xfrm>
            <a:off x="2950122" y="4756831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Multiplication 23"/>
          <p:cNvSpPr/>
          <p:nvPr/>
        </p:nvSpPr>
        <p:spPr>
          <a:xfrm>
            <a:off x="2956246" y="5482937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Multiplication 24"/>
          <p:cNvSpPr/>
          <p:nvPr/>
        </p:nvSpPr>
        <p:spPr>
          <a:xfrm>
            <a:off x="3699236" y="5492450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Multiplication 25"/>
          <p:cNvSpPr/>
          <p:nvPr/>
        </p:nvSpPr>
        <p:spPr>
          <a:xfrm>
            <a:off x="3344781" y="5107577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Multiplication 26"/>
          <p:cNvSpPr/>
          <p:nvPr/>
        </p:nvSpPr>
        <p:spPr>
          <a:xfrm>
            <a:off x="4077532" y="5119355"/>
            <a:ext cx="540000" cy="540000"/>
          </a:xfrm>
          <a:prstGeom prst="mathMultiply">
            <a:avLst>
              <a:gd name="adj1" fmla="val 3955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9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chier:Ethanol-structure.svg —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91" y="4259206"/>
            <a:ext cx="3674360" cy="224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 d’une énergie de combustion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Dioxygène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324" y="4756831"/>
            <a:ext cx="1837308" cy="91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7348670" y="4708328"/>
                <a:ext cx="1682063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66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fr-FR" sz="6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670" y="4708328"/>
                <a:ext cx="1682063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713391" y="4708328"/>
                <a:ext cx="14961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6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fr-FR" sz="6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91" y="4708328"/>
                <a:ext cx="1496115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droit 2"/>
          <p:cNvCxnSpPr/>
          <p:nvPr/>
        </p:nvCxnSpPr>
        <p:spPr>
          <a:xfrm>
            <a:off x="4579457" y="5107577"/>
            <a:ext cx="2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592520" y="5671132"/>
            <a:ext cx="2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215416" y="2890238"/>
                <a:ext cx="9203225" cy="596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𝑟𝑢𝑝𝑡𝑢𝑟𝑒</m:t>
                          </m:r>
                        </m:sub>
                      </m:sSub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fr-FR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fr-FR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16" y="2890238"/>
                <a:ext cx="9203225" cy="5967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1916009" y="1585563"/>
            <a:ext cx="835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1 :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Rupture des liaisons qui composent les réactifs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ultiplication 5"/>
          <p:cNvSpPr/>
          <p:nvPr/>
        </p:nvSpPr>
        <p:spPr>
          <a:xfrm>
            <a:off x="2591013" y="5107577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Multiplication 21"/>
          <p:cNvSpPr/>
          <p:nvPr/>
        </p:nvSpPr>
        <p:spPr>
          <a:xfrm>
            <a:off x="3699508" y="4758958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Multiplication 22"/>
          <p:cNvSpPr/>
          <p:nvPr/>
        </p:nvSpPr>
        <p:spPr>
          <a:xfrm>
            <a:off x="2950122" y="4756831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Multiplication 23"/>
          <p:cNvSpPr/>
          <p:nvPr/>
        </p:nvSpPr>
        <p:spPr>
          <a:xfrm>
            <a:off x="2956246" y="5482937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Multiplication 24"/>
          <p:cNvSpPr/>
          <p:nvPr/>
        </p:nvSpPr>
        <p:spPr>
          <a:xfrm>
            <a:off x="3699236" y="5492450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Multiplication 25"/>
          <p:cNvSpPr/>
          <p:nvPr/>
        </p:nvSpPr>
        <p:spPr>
          <a:xfrm>
            <a:off x="3344781" y="5107577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Multiplication 26"/>
          <p:cNvSpPr/>
          <p:nvPr/>
        </p:nvSpPr>
        <p:spPr>
          <a:xfrm>
            <a:off x="4077532" y="5119355"/>
            <a:ext cx="540000" cy="540000"/>
          </a:xfrm>
          <a:prstGeom prst="mathMultiply">
            <a:avLst>
              <a:gd name="adj1" fmla="val 3955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Multiplication 27"/>
          <p:cNvSpPr/>
          <p:nvPr/>
        </p:nvSpPr>
        <p:spPr>
          <a:xfrm>
            <a:off x="4856315" y="5110070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4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chier:Ethanol-structure.svg —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91" y="4259206"/>
            <a:ext cx="3674360" cy="224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 d’une énergie de combustion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Dioxygène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324" y="4756831"/>
            <a:ext cx="1837308" cy="91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7348670" y="4708328"/>
                <a:ext cx="1682063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66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fr-FR" sz="6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670" y="4708328"/>
                <a:ext cx="1682063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713391" y="4708328"/>
                <a:ext cx="14961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6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fr-FR" sz="6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91" y="4708328"/>
                <a:ext cx="1496115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droit 2"/>
          <p:cNvCxnSpPr/>
          <p:nvPr/>
        </p:nvCxnSpPr>
        <p:spPr>
          <a:xfrm>
            <a:off x="4579457" y="5107577"/>
            <a:ext cx="2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592520" y="5671132"/>
            <a:ext cx="28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215416" y="2890238"/>
                <a:ext cx="11761168" cy="596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𝑟𝑢𝑝𝑡𝑢𝑟𝑒</m:t>
                          </m:r>
                        </m:sub>
                      </m:sSub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fr-FR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fr-FR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fr-FR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sSub>
                        <m:sSubPr>
                          <m:ctrlPr>
                            <a:rPr lang="fr-FR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  <m:r>
                            <a:rPr lang="fr-FR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16" y="2890238"/>
                <a:ext cx="11761168" cy="5967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1916009" y="1585563"/>
            <a:ext cx="835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1 :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Rupture des liaisons qui composent les réactifs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ultiplication 5"/>
          <p:cNvSpPr/>
          <p:nvPr/>
        </p:nvSpPr>
        <p:spPr>
          <a:xfrm>
            <a:off x="2591013" y="5107577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Multiplication 21"/>
          <p:cNvSpPr/>
          <p:nvPr/>
        </p:nvSpPr>
        <p:spPr>
          <a:xfrm>
            <a:off x="3699508" y="4758958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Multiplication 22"/>
          <p:cNvSpPr/>
          <p:nvPr/>
        </p:nvSpPr>
        <p:spPr>
          <a:xfrm>
            <a:off x="2950122" y="4756831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Multiplication 23"/>
          <p:cNvSpPr/>
          <p:nvPr/>
        </p:nvSpPr>
        <p:spPr>
          <a:xfrm>
            <a:off x="2956246" y="5482937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Multiplication 24"/>
          <p:cNvSpPr/>
          <p:nvPr/>
        </p:nvSpPr>
        <p:spPr>
          <a:xfrm>
            <a:off x="3699236" y="5492450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Multiplication 25"/>
          <p:cNvSpPr/>
          <p:nvPr/>
        </p:nvSpPr>
        <p:spPr>
          <a:xfrm>
            <a:off x="3344781" y="5107577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Multiplication 26"/>
          <p:cNvSpPr/>
          <p:nvPr/>
        </p:nvSpPr>
        <p:spPr>
          <a:xfrm>
            <a:off x="4077532" y="5119355"/>
            <a:ext cx="540000" cy="540000"/>
          </a:xfrm>
          <a:prstGeom prst="mathMultiply">
            <a:avLst>
              <a:gd name="adj1" fmla="val 3955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Multiplication 27"/>
          <p:cNvSpPr/>
          <p:nvPr/>
        </p:nvSpPr>
        <p:spPr>
          <a:xfrm>
            <a:off x="4856315" y="5110070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Multiplication 28"/>
          <p:cNvSpPr/>
          <p:nvPr/>
        </p:nvSpPr>
        <p:spPr>
          <a:xfrm>
            <a:off x="9895978" y="4942937"/>
            <a:ext cx="540000" cy="540000"/>
          </a:xfrm>
          <a:prstGeom prst="mathMultiply">
            <a:avLst>
              <a:gd name="adj1" fmla="val 3955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68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 d’une énergie de combustion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2171270" y="3235468"/>
                <a:ext cx="2652393" cy="598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𝑓𝑜𝑟𝑚𝑎𝑡𝑖𝑜𝑛</m:t>
                          </m:r>
                        </m:sub>
                      </m:sSub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270" y="3235468"/>
                <a:ext cx="2652393" cy="5983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2282295" y="1612429"/>
            <a:ext cx="7627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2 :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Formation des produits par recombinaison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6" descr="Dioxyde de carbone - Vikidia, l'encyclopédie des 8-13 a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5" r="8094" b="36229"/>
          <a:stretch/>
        </p:blipFill>
        <p:spPr bwMode="auto">
          <a:xfrm>
            <a:off x="8153696" y="5223450"/>
            <a:ext cx="2570910" cy="68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ichier:H2O.svg — Wikipé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55" y="4854820"/>
            <a:ext cx="2059506" cy="142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6100749" y="5020413"/>
                <a:ext cx="1682063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fr-FR" sz="6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749" y="5020413"/>
                <a:ext cx="1682063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1128340" y="5020415"/>
                <a:ext cx="14961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6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fr-FR" sz="6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340" y="5020415"/>
                <a:ext cx="1496115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31"/>
          <p:cNvCxnSpPr/>
          <p:nvPr/>
        </p:nvCxnSpPr>
        <p:spPr>
          <a:xfrm>
            <a:off x="10411516" y="5222177"/>
            <a:ext cx="260838" cy="3060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8153696" y="5755500"/>
            <a:ext cx="260838" cy="3060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10411516" y="5755499"/>
            <a:ext cx="260838" cy="3060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8153696" y="5222176"/>
            <a:ext cx="260838" cy="3060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3071591" y="5465427"/>
            <a:ext cx="313509" cy="227255"/>
          </a:xfrm>
          <a:prstGeom prst="line">
            <a:avLst/>
          </a:prstGeom>
          <a:ln w="762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 flipV="1">
            <a:off x="3891582" y="5465427"/>
            <a:ext cx="313509" cy="227255"/>
          </a:xfrm>
          <a:prstGeom prst="line">
            <a:avLst/>
          </a:prstGeom>
          <a:ln w="762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 flipV="1">
            <a:off x="8798862" y="5579054"/>
            <a:ext cx="360000" cy="0"/>
          </a:xfrm>
          <a:prstGeom prst="line">
            <a:avLst/>
          </a:prstGeom>
          <a:ln w="762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 flipV="1">
            <a:off x="8798862" y="5718808"/>
            <a:ext cx="360000" cy="0"/>
          </a:xfrm>
          <a:prstGeom prst="line">
            <a:avLst/>
          </a:prstGeom>
          <a:ln w="762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 flipV="1">
            <a:off x="9654208" y="5579054"/>
            <a:ext cx="360000" cy="0"/>
          </a:xfrm>
          <a:prstGeom prst="line">
            <a:avLst/>
          </a:prstGeom>
          <a:ln w="762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9654208" y="5718808"/>
            <a:ext cx="360000" cy="0"/>
          </a:xfrm>
          <a:prstGeom prst="line">
            <a:avLst/>
          </a:prstGeom>
          <a:ln w="762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49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S CAQUELONS | ELLE Suis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165669" cy="424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azinière et fuite de g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66601"/>
            <a:ext cx="6248400" cy="417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0km dans la tête d'un coureur - Globe Runn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074" y="0"/>
            <a:ext cx="6130831" cy="344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l ne faut pas transporter une pile dans sa poche sans protection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33370"/>
            <a:ext cx="5943601" cy="292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958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 d’une énergie de combustion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2171270" y="3235468"/>
                <a:ext cx="5062091" cy="598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𝑓𝑜𝑟𝑚𝑎𝑡𝑖𝑜𝑛</m:t>
                          </m:r>
                        </m:sub>
                      </m:sSub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fr-FR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270" y="3235468"/>
                <a:ext cx="5062091" cy="5983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2282295" y="1612429"/>
            <a:ext cx="7627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2 :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Formation des produits par recombinaison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6" descr="Dioxyde de carbone - Vikidia, l'encyclopédie des 8-13 a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5" r="8094" b="36229"/>
          <a:stretch/>
        </p:blipFill>
        <p:spPr bwMode="auto">
          <a:xfrm>
            <a:off x="8153696" y="5223450"/>
            <a:ext cx="2570910" cy="68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ichier:H2O.svg — Wikipé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55" y="4854820"/>
            <a:ext cx="2059506" cy="142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6100749" y="5020413"/>
                <a:ext cx="1682063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fr-FR" sz="6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749" y="5020413"/>
                <a:ext cx="1682063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1128340" y="5020415"/>
                <a:ext cx="14961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6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fr-FR" sz="6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340" y="5020415"/>
                <a:ext cx="1496115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31"/>
          <p:cNvCxnSpPr/>
          <p:nvPr/>
        </p:nvCxnSpPr>
        <p:spPr>
          <a:xfrm>
            <a:off x="10411516" y="5222177"/>
            <a:ext cx="260838" cy="3060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8153696" y="5755500"/>
            <a:ext cx="260838" cy="3060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10411516" y="5755499"/>
            <a:ext cx="260838" cy="3060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8153696" y="5222176"/>
            <a:ext cx="260838" cy="3060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3071591" y="5465427"/>
            <a:ext cx="313509" cy="2272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 flipV="1">
            <a:off x="3891582" y="5465427"/>
            <a:ext cx="313509" cy="2272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 flipV="1">
            <a:off x="8798862" y="5579054"/>
            <a:ext cx="360000" cy="0"/>
          </a:xfrm>
          <a:prstGeom prst="line">
            <a:avLst/>
          </a:prstGeom>
          <a:ln w="762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 flipV="1">
            <a:off x="8798862" y="5718808"/>
            <a:ext cx="360000" cy="0"/>
          </a:xfrm>
          <a:prstGeom prst="line">
            <a:avLst/>
          </a:prstGeom>
          <a:ln w="762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 flipV="1">
            <a:off x="9654208" y="5579054"/>
            <a:ext cx="360000" cy="0"/>
          </a:xfrm>
          <a:prstGeom prst="line">
            <a:avLst/>
          </a:prstGeom>
          <a:ln w="762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9654208" y="5718808"/>
            <a:ext cx="360000" cy="0"/>
          </a:xfrm>
          <a:prstGeom prst="line">
            <a:avLst/>
          </a:prstGeom>
          <a:ln w="762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 d’une énergie de combustion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2171270" y="3235468"/>
                <a:ext cx="7849457" cy="598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𝑓𝑜𝑟𝑚𝑎𝑡𝑖𝑜𝑛</m:t>
                          </m:r>
                        </m:sub>
                      </m:sSub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fr-FR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+2 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2 </m:t>
                      </m:r>
                      <m:sSub>
                        <m:sSubPr>
                          <m:ctrlPr>
                            <a:rPr lang="fr-FR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270" y="3235468"/>
                <a:ext cx="7849457" cy="5983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2282295" y="1612429"/>
            <a:ext cx="7627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Etape 2 :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Formation des produits par recombinaison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6" descr="Dioxyde de carbone - Vikidia, l'encyclopédie des 8-13 a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5" r="8094" b="36229"/>
          <a:stretch/>
        </p:blipFill>
        <p:spPr bwMode="auto">
          <a:xfrm>
            <a:off x="8153696" y="5223450"/>
            <a:ext cx="2570910" cy="68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ichier:H2O.svg — Wikipé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55" y="4854820"/>
            <a:ext cx="2059506" cy="142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6100749" y="5020413"/>
                <a:ext cx="1682063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fr-FR" sz="6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749" y="5020413"/>
                <a:ext cx="1682063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1128340" y="5020415"/>
                <a:ext cx="14961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6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r-FR" sz="6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fr-FR" sz="6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340" y="5020415"/>
                <a:ext cx="1496115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31"/>
          <p:cNvCxnSpPr/>
          <p:nvPr/>
        </p:nvCxnSpPr>
        <p:spPr>
          <a:xfrm>
            <a:off x="10411516" y="5222177"/>
            <a:ext cx="260838" cy="3060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8153696" y="5755500"/>
            <a:ext cx="260838" cy="3060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10411516" y="5755499"/>
            <a:ext cx="260838" cy="3060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8153696" y="5222176"/>
            <a:ext cx="260838" cy="3060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3071591" y="5465427"/>
            <a:ext cx="313509" cy="2272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 flipV="1">
            <a:off x="3891582" y="5465427"/>
            <a:ext cx="313509" cy="2272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 flipV="1">
            <a:off x="8798862" y="5579054"/>
            <a:ext cx="360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 flipV="1">
            <a:off x="8798862" y="5718808"/>
            <a:ext cx="360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 flipV="1">
            <a:off x="9654208" y="5579054"/>
            <a:ext cx="360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9654208" y="5718808"/>
            <a:ext cx="360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0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7225970"/>
                  </p:ext>
                </p:extLst>
              </p:nvPr>
            </p:nvGraphicFramePr>
            <p:xfrm>
              <a:off x="3325222" y="1673254"/>
              <a:ext cx="5309326" cy="4753671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654663">
                      <a:extLst>
                        <a:ext uri="{9D8B030D-6E8A-4147-A177-3AD203B41FA5}">
                          <a16:colId xmlns:a16="http://schemas.microsoft.com/office/drawing/2014/main" val="1524292359"/>
                        </a:ext>
                      </a:extLst>
                    </a:gridCol>
                    <a:gridCol w="2654663">
                      <a:extLst>
                        <a:ext uri="{9D8B030D-6E8A-4147-A177-3AD203B41FA5}">
                          <a16:colId xmlns:a16="http://schemas.microsoft.com/office/drawing/2014/main" val="2564040033"/>
                        </a:ext>
                      </a:extLst>
                    </a:gridCol>
                  </a:tblGrid>
                  <a:tr h="6239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Liaison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oMath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𝑘𝐽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𝑚𝑜𝑙</m:t>
                                    </m:r>
                                  </m:e>
                                  <m:sup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37654082"/>
                      </a:ext>
                    </a:extLst>
                  </a:tr>
                  <a:tr h="589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436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1756265"/>
                      </a:ext>
                    </a:extLst>
                  </a:tr>
                  <a:tr h="589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415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00414016"/>
                      </a:ext>
                    </a:extLst>
                  </a:tr>
                  <a:tr h="589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346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35330668"/>
                      </a:ext>
                    </a:extLst>
                  </a:tr>
                  <a:tr h="589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358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9626479"/>
                      </a:ext>
                    </a:extLst>
                  </a:tr>
                  <a:tr h="589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463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01212582"/>
                      </a:ext>
                    </a:extLst>
                  </a:tr>
                  <a:tr h="589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497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55423862"/>
                      </a:ext>
                    </a:extLst>
                  </a:tr>
                  <a:tr h="589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804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264994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7225970"/>
                  </p:ext>
                </p:extLst>
              </p:nvPr>
            </p:nvGraphicFramePr>
            <p:xfrm>
              <a:off x="3325222" y="1673254"/>
              <a:ext cx="5309326" cy="4753671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654663">
                      <a:extLst>
                        <a:ext uri="{9D8B030D-6E8A-4147-A177-3AD203B41FA5}">
                          <a16:colId xmlns:a16="http://schemas.microsoft.com/office/drawing/2014/main" val="1524292359"/>
                        </a:ext>
                      </a:extLst>
                    </a:gridCol>
                    <a:gridCol w="2654663">
                      <a:extLst>
                        <a:ext uri="{9D8B030D-6E8A-4147-A177-3AD203B41FA5}">
                          <a16:colId xmlns:a16="http://schemas.microsoft.com/office/drawing/2014/main" val="2564040033"/>
                        </a:ext>
                      </a:extLst>
                    </a:gridCol>
                  </a:tblGrid>
                  <a:tr h="62390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9" t="-7767" r="-100459" b="-660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229" t="-7767" r="-459" b="-660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7654082"/>
                      </a:ext>
                    </a:extLst>
                  </a:tr>
                  <a:tr h="58996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9" t="-115625" r="-100459" b="-6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436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1756265"/>
                      </a:ext>
                    </a:extLst>
                  </a:tr>
                  <a:tr h="58996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9" t="-213402" r="-100459" b="-50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415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00414016"/>
                      </a:ext>
                    </a:extLst>
                  </a:tr>
                  <a:tr h="58996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9" t="-313402" r="-100459" b="-40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346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35330668"/>
                      </a:ext>
                    </a:extLst>
                  </a:tr>
                  <a:tr h="58996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9" t="-413402" r="-100459" b="-30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358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9626479"/>
                      </a:ext>
                    </a:extLst>
                  </a:tr>
                  <a:tr h="58996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9" t="-513402" r="-100459" b="-20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463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01212582"/>
                      </a:ext>
                    </a:extLst>
                  </a:tr>
                  <a:tr h="58996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9" t="-613402" r="-100459" b="-10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497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55423862"/>
                      </a:ext>
                    </a:extLst>
                  </a:tr>
                  <a:tr h="58996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9" t="-713402" r="-100459" b="-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804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264994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 de liaison de quelques liaisons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Pouvoir calorifiques des combustibles usuels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694823"/>
              </p:ext>
            </p:extLst>
          </p:nvPr>
        </p:nvGraphicFramePr>
        <p:xfrm>
          <a:off x="1713412" y="1934509"/>
          <a:ext cx="8765176" cy="43879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82588">
                  <a:extLst>
                    <a:ext uri="{9D8B030D-6E8A-4147-A177-3AD203B41FA5}">
                      <a16:colId xmlns:a16="http://schemas.microsoft.com/office/drawing/2014/main" val="212788618"/>
                    </a:ext>
                  </a:extLst>
                </a:gridCol>
                <a:gridCol w="4382588">
                  <a:extLst>
                    <a:ext uri="{9D8B030D-6E8A-4147-A177-3AD203B41FA5}">
                      <a16:colId xmlns:a16="http://schemas.microsoft.com/office/drawing/2014/main" val="3541469214"/>
                    </a:ext>
                  </a:extLst>
                </a:gridCol>
              </a:tblGrid>
              <a:tr h="980278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Combustible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Pouvoir calorifique (MJ/kg)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174238"/>
                  </a:ext>
                </a:extLst>
              </a:tr>
              <a:tr h="567939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Dihydrogène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142,9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468289"/>
                  </a:ext>
                </a:extLst>
              </a:tr>
              <a:tr h="567939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Propane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24237"/>
                  </a:ext>
                </a:extLst>
              </a:tr>
              <a:tr h="567939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Essence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47,8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718267"/>
                  </a:ext>
                </a:extLst>
              </a:tr>
              <a:tr h="567939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Diesel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44,8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293344"/>
                  </a:ext>
                </a:extLst>
              </a:tr>
              <a:tr h="567939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Ethanol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920814"/>
                  </a:ext>
                </a:extLst>
              </a:tr>
              <a:tr h="567939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Bois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fr-F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738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19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 rotWithShape="1">
          <a:blip r:embed="rId3">
            <a:alphaModFix/>
          </a:blip>
          <a:srcRect l="12523" t="13160" r="3766" b="6395"/>
          <a:stretch/>
        </p:blipFill>
        <p:spPr>
          <a:xfrm>
            <a:off x="3249700" y="1714151"/>
            <a:ext cx="3718200" cy="48029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7"/>
          <p:cNvCxnSpPr/>
          <p:nvPr/>
        </p:nvCxnSpPr>
        <p:spPr>
          <a:xfrm rot="10800000">
            <a:off x="5001218" y="2728367"/>
            <a:ext cx="2509600" cy="30720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5" name="Google Shape;95;p17"/>
          <p:cNvSpPr txBox="1"/>
          <p:nvPr/>
        </p:nvSpPr>
        <p:spPr>
          <a:xfrm>
            <a:off x="404951" y="2217633"/>
            <a:ext cx="2880000" cy="225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fr" sz="2133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Canette en aluminium</a:t>
            </a:r>
            <a:endParaRPr sz="2133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r>
              <a:rPr lang="fr" sz="2133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</a:t>
            </a:r>
            <a:r>
              <a:rPr lang="fr" sz="2133" baseline="-250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alu</a:t>
            </a:r>
            <a:r>
              <a:rPr lang="fr" sz="2133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=13,03g</a:t>
            </a:r>
            <a:endParaRPr sz="2133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r>
              <a:rPr lang="fr" sz="2133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</a:t>
            </a:r>
            <a:r>
              <a:rPr lang="fr" sz="2133" baseline="-250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eau</a:t>
            </a:r>
            <a:r>
              <a:rPr lang="fr" sz="2133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=200g</a:t>
            </a:r>
            <a:endParaRPr sz="2133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r>
              <a:rPr lang="fr" sz="2133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</a:t>
            </a:r>
            <a:r>
              <a:rPr lang="fr" sz="2133" baseline="-250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alu</a:t>
            </a:r>
            <a:r>
              <a:rPr lang="fr" sz="2133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=897 J/K/kg</a:t>
            </a:r>
            <a:endParaRPr sz="2133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>
              <a:buClr>
                <a:schemeClr val="dk1"/>
              </a:buClr>
              <a:buSzPts val="1100"/>
            </a:pPr>
            <a:r>
              <a:rPr lang="fr" sz="2133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</a:t>
            </a:r>
            <a:r>
              <a:rPr lang="fr" sz="2133" baseline="-250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eau</a:t>
            </a:r>
            <a:r>
              <a:rPr lang="fr" sz="2133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=4185 J/K/kg</a:t>
            </a:r>
            <a:endParaRPr sz="2133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endParaRPr sz="240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cxnSp>
        <p:nvCxnSpPr>
          <p:cNvPr id="96" name="Google Shape;96;p17"/>
          <p:cNvCxnSpPr/>
          <p:nvPr/>
        </p:nvCxnSpPr>
        <p:spPr>
          <a:xfrm rot="10800000" flipH="1">
            <a:off x="2404518" y="5552400"/>
            <a:ext cx="2313600" cy="6660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7" name="Google Shape;97;p17"/>
          <p:cNvSpPr txBox="1"/>
          <p:nvPr/>
        </p:nvSpPr>
        <p:spPr>
          <a:xfrm>
            <a:off x="525518" y="4848133"/>
            <a:ext cx="2974400" cy="15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r" sz="2133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Brûleur à éthanol</a:t>
            </a:r>
            <a:endParaRPr sz="2133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r>
              <a:rPr lang="fr" sz="2133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</a:t>
            </a:r>
            <a:r>
              <a:rPr lang="fr" sz="2133" baseline="-250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eth</a:t>
            </a:r>
            <a:r>
              <a:rPr lang="fr" sz="2133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masse d’éthanol consommée au cours de la réaction</a:t>
            </a:r>
            <a:endParaRPr sz="2133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endParaRPr sz="2133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endParaRPr sz="240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cxnSp>
        <p:nvCxnSpPr>
          <p:cNvPr id="98" name="Google Shape;98;p17"/>
          <p:cNvCxnSpPr/>
          <p:nvPr/>
        </p:nvCxnSpPr>
        <p:spPr>
          <a:xfrm>
            <a:off x="2062418" y="2999333"/>
            <a:ext cx="2391200" cy="8180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9" name="Google Shape;99;p17"/>
          <p:cNvCxnSpPr/>
          <p:nvPr/>
        </p:nvCxnSpPr>
        <p:spPr>
          <a:xfrm rot="10800000">
            <a:off x="6552318" y="5502900"/>
            <a:ext cx="942000" cy="3140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0" name="Google Shape;100;p17"/>
          <p:cNvSpPr txBox="1"/>
          <p:nvPr/>
        </p:nvSpPr>
        <p:spPr>
          <a:xfrm>
            <a:off x="7081184" y="5800367"/>
            <a:ext cx="19780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r" sz="2133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Thermomètre mesurant ΔT</a:t>
            </a:r>
            <a:endParaRPr sz="2133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endParaRPr sz="240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Google Shape;101;p17"/>
              <p:cNvSpPr txBox="1"/>
              <p:nvPr/>
            </p:nvSpPr>
            <p:spPr>
              <a:xfrm>
                <a:off x="7070907" y="3262030"/>
                <a:ext cx="4979600" cy="1001669"/>
              </a:xfrm>
              <a:prstGeom prst="rect">
                <a:avLst/>
              </a:prstGeom>
              <a:noFill/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𝑃𝐶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𝑒𝑎𝑢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𝑒𝑎𝑢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𝑎𝑙𝑢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𝑎𝑙𝑢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é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𝑡h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𝑐𝑜𝑛𝑠𝑜𝑚𝑚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é</m:t>
                              </m:r>
                            </m:sub>
                          </m:sSub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Google Shape;101;p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907" y="3262030"/>
                <a:ext cx="4979600" cy="10016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Expérience de calorimétrie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7408131" y="2251697"/>
                <a:ext cx="43051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𝑎𝑐𝑡𝑖𝑜𝑛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𝑐𝑎𝑙𝑜𝑟𝑖𝑚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è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𝑡𝑟𝑒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𝑒𝑎𝑢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131" y="2251697"/>
                <a:ext cx="4305153" cy="369332"/>
              </a:xfrm>
              <a:prstGeom prst="rect">
                <a:avLst/>
              </a:prstGeom>
              <a:blipFill>
                <a:blip r:embed="rId5"/>
                <a:stretch>
                  <a:fillRect l="-1700" b="-295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2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1136" y="4532812"/>
            <a:ext cx="2014293" cy="113646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6" name="Connecteur droit 5"/>
          <p:cNvCxnSpPr>
            <a:stCxn id="4" idx="1"/>
          </p:cNvCxnSpPr>
          <p:nvPr/>
        </p:nvCxnSpPr>
        <p:spPr>
          <a:xfrm flipV="1">
            <a:off x="2231136" y="3161213"/>
            <a:ext cx="1" cy="1939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4245429" y="3161212"/>
            <a:ext cx="0" cy="1770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09407" y="2468881"/>
            <a:ext cx="156754" cy="24623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2596272" y="1971629"/>
                <a:ext cx="941027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𝑍𝑛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72" y="1971629"/>
                <a:ext cx="941027" cy="497252"/>
              </a:xfrm>
              <a:prstGeom prst="rect">
                <a:avLst/>
              </a:prstGeom>
              <a:blipFill>
                <a:blip r:embed="rId2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237956" y="5032970"/>
                <a:ext cx="1109919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𝑍𝑛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𝑎𝑞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  <m:sup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956" y="5032970"/>
                <a:ext cx="1109919" cy="534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Principe d’une pile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2856062" y="6215335"/>
                <a:ext cx="7644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062" y="6215335"/>
                <a:ext cx="764440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713867" y="5774730"/>
                <a:ext cx="3012491" cy="442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𝑍𝑛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2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𝑍𝑛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867" y="5774730"/>
                <a:ext cx="3012491" cy="4422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79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1136" y="4532812"/>
            <a:ext cx="2014293" cy="113646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6" name="Connecteur droit 5"/>
          <p:cNvCxnSpPr>
            <a:stCxn id="4" idx="1"/>
          </p:cNvCxnSpPr>
          <p:nvPr/>
        </p:nvCxnSpPr>
        <p:spPr>
          <a:xfrm flipV="1">
            <a:off x="2231136" y="3161213"/>
            <a:ext cx="1" cy="1939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4245429" y="3161212"/>
            <a:ext cx="0" cy="1770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09407" y="2468881"/>
            <a:ext cx="156754" cy="24623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2596272" y="1971629"/>
                <a:ext cx="941027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𝑍𝑛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72" y="1971629"/>
                <a:ext cx="941027" cy="497252"/>
              </a:xfrm>
              <a:prstGeom prst="rect">
                <a:avLst/>
              </a:prstGeom>
              <a:blipFill>
                <a:blip r:embed="rId2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237956" y="5032970"/>
                <a:ext cx="1109919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𝑍𝑛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𝑎𝑞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  <m:sup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956" y="5032970"/>
                <a:ext cx="1109919" cy="534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946571" y="4532812"/>
            <a:ext cx="2014293" cy="11364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1" name="Connecteur droit 10"/>
          <p:cNvCxnSpPr>
            <a:stCxn id="10" idx="1"/>
          </p:cNvCxnSpPr>
          <p:nvPr/>
        </p:nvCxnSpPr>
        <p:spPr>
          <a:xfrm flipV="1">
            <a:off x="7946571" y="3161213"/>
            <a:ext cx="1" cy="1939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9960864" y="3161212"/>
            <a:ext cx="0" cy="1770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124842" y="2468881"/>
            <a:ext cx="156754" cy="246234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9203219" y="1971629"/>
                <a:ext cx="942630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𝐶𝑢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219" y="1971629"/>
                <a:ext cx="942630" cy="497252"/>
              </a:xfrm>
              <a:prstGeom prst="rect">
                <a:avLst/>
              </a:prstGeom>
              <a:blipFill>
                <a:blip r:embed="rId4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7953391" y="5032970"/>
                <a:ext cx="111152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𝐶𝑢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𝑎𝑞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  <m:sup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391" y="5032970"/>
                <a:ext cx="1111523" cy="5345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Principe d’une pile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1713867" y="5774730"/>
                <a:ext cx="3012491" cy="442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𝑍𝑛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2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𝑍𝑛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867" y="5774730"/>
                <a:ext cx="3012491" cy="4422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2856062" y="6215335"/>
                <a:ext cx="7644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062" y="6215335"/>
                <a:ext cx="764440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8571497" y="6207311"/>
                <a:ext cx="7644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497" y="6207311"/>
                <a:ext cx="764440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7555053" y="5732335"/>
                <a:ext cx="2978058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𝐶𝑢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𝑎𝑞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  <m:sup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2+</m:t>
                          </m:r>
                        </m:sup>
                      </m:sSubSup>
                      <m:sSup>
                        <m:sSup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kumimoji="0" lang="fr-F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sSub>
                        <m:sSub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𝐶𝑢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053" y="5732335"/>
                <a:ext cx="2978058" cy="5345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1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1136" y="4532812"/>
            <a:ext cx="2014293" cy="113646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6" name="Connecteur droit 5"/>
          <p:cNvCxnSpPr>
            <a:stCxn id="4" idx="1"/>
          </p:cNvCxnSpPr>
          <p:nvPr/>
        </p:nvCxnSpPr>
        <p:spPr>
          <a:xfrm flipV="1">
            <a:off x="2231136" y="3161213"/>
            <a:ext cx="1" cy="1939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4245429" y="3161212"/>
            <a:ext cx="0" cy="1770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09407" y="2468881"/>
            <a:ext cx="156754" cy="24623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2596272" y="1971629"/>
                <a:ext cx="941027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𝑍𝑛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72" y="1971629"/>
                <a:ext cx="941027" cy="497252"/>
              </a:xfrm>
              <a:prstGeom prst="rect">
                <a:avLst/>
              </a:prstGeom>
              <a:blipFill>
                <a:blip r:embed="rId2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237956" y="5032970"/>
                <a:ext cx="1109919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𝑍𝑛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𝑎𝑞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  <m:sup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956" y="5032970"/>
                <a:ext cx="1109919" cy="534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946571" y="4532812"/>
            <a:ext cx="2014293" cy="11364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1" name="Connecteur droit 10"/>
          <p:cNvCxnSpPr>
            <a:stCxn id="10" idx="1"/>
          </p:cNvCxnSpPr>
          <p:nvPr/>
        </p:nvCxnSpPr>
        <p:spPr>
          <a:xfrm flipV="1">
            <a:off x="7946571" y="3161213"/>
            <a:ext cx="1" cy="1939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9960864" y="3161212"/>
            <a:ext cx="0" cy="1770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124842" y="2468881"/>
            <a:ext cx="156754" cy="246234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9203219" y="1971629"/>
                <a:ext cx="942630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𝐶𝑢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219" y="1971629"/>
                <a:ext cx="942630" cy="497252"/>
              </a:xfrm>
              <a:prstGeom prst="rect">
                <a:avLst/>
              </a:prstGeom>
              <a:blipFill>
                <a:blip r:embed="rId4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7953391" y="5032970"/>
                <a:ext cx="111152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𝐶𝑢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𝑎𝑞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  <m:sup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391" y="5032970"/>
                <a:ext cx="1111523" cy="5345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4"/>
          <p:cNvCxnSpPr/>
          <p:nvPr/>
        </p:nvCxnSpPr>
        <p:spPr>
          <a:xfrm flipV="1">
            <a:off x="4011187" y="2717074"/>
            <a:ext cx="0" cy="207699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8147758" y="2717074"/>
            <a:ext cx="0" cy="207699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011187" y="2756263"/>
            <a:ext cx="4136571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rc 23"/>
          <p:cNvCxnSpPr>
            <a:stCxn id="12" idx="0"/>
            <a:endCxn id="17" idx="0"/>
          </p:cNvCxnSpPr>
          <p:nvPr/>
        </p:nvCxnSpPr>
        <p:spPr>
          <a:xfrm rot="5400000" flipH="1" flipV="1">
            <a:off x="6345501" y="-388836"/>
            <a:ext cx="12700" cy="5715435"/>
          </a:xfrm>
          <a:prstGeom prst="curvedConnector3">
            <a:avLst>
              <a:gd name="adj1" fmla="val 4885717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835078" y="3044373"/>
            <a:ext cx="2521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Jonction électrolytique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Principe d’une pile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55771" y="1606731"/>
            <a:ext cx="1593669" cy="5878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r-FR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1713867" y="5774730"/>
                <a:ext cx="3012491" cy="442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𝑍𝑛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2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𝑍𝑛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867" y="5774730"/>
                <a:ext cx="3012491" cy="4422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2856062" y="6215335"/>
                <a:ext cx="7644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062" y="6215335"/>
                <a:ext cx="764440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8571497" y="6207311"/>
                <a:ext cx="7644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497" y="6207311"/>
                <a:ext cx="764440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7555053" y="5732335"/>
                <a:ext cx="2978058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𝐶𝑢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𝑎𝑞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  <m:sup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2+</m:t>
                          </m:r>
                        </m:sup>
                      </m:sSubSup>
                      <m:sSup>
                        <m:sSup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kumimoji="0" lang="fr-F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sSub>
                        <m:sSub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𝐶𝑢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053" y="5732335"/>
                <a:ext cx="2978058" cy="5345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8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1136" y="4532812"/>
            <a:ext cx="2014293" cy="113646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6" name="Connecteur droit 5"/>
          <p:cNvCxnSpPr>
            <a:stCxn id="4" idx="1"/>
          </p:cNvCxnSpPr>
          <p:nvPr/>
        </p:nvCxnSpPr>
        <p:spPr>
          <a:xfrm flipV="1">
            <a:off x="2231136" y="3161213"/>
            <a:ext cx="1" cy="1939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4245429" y="3161212"/>
            <a:ext cx="0" cy="1770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09407" y="2468881"/>
            <a:ext cx="156754" cy="24623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2596272" y="1971629"/>
                <a:ext cx="941027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𝑍𝑛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72" y="1971629"/>
                <a:ext cx="941027" cy="497252"/>
              </a:xfrm>
              <a:prstGeom prst="rect">
                <a:avLst/>
              </a:prstGeom>
              <a:blipFill>
                <a:blip r:embed="rId2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237956" y="5032970"/>
                <a:ext cx="1109919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𝑍𝑛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𝑎𝑞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  <m:sup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956" y="5032970"/>
                <a:ext cx="1109919" cy="534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946571" y="4532812"/>
            <a:ext cx="2014293" cy="11364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1" name="Connecteur droit 10"/>
          <p:cNvCxnSpPr>
            <a:stCxn id="10" idx="1"/>
          </p:cNvCxnSpPr>
          <p:nvPr/>
        </p:nvCxnSpPr>
        <p:spPr>
          <a:xfrm flipV="1">
            <a:off x="7946571" y="3161213"/>
            <a:ext cx="1" cy="1939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9960864" y="3161212"/>
            <a:ext cx="0" cy="1770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124842" y="2468881"/>
            <a:ext cx="156754" cy="246234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9203219" y="1971629"/>
                <a:ext cx="942630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𝐶𝑢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219" y="1971629"/>
                <a:ext cx="942630" cy="497252"/>
              </a:xfrm>
              <a:prstGeom prst="rect">
                <a:avLst/>
              </a:prstGeom>
              <a:blipFill>
                <a:blip r:embed="rId4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7953391" y="5032970"/>
                <a:ext cx="1111523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𝐶𝑢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𝑎𝑞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  <m:sup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391" y="5032970"/>
                <a:ext cx="1111523" cy="5345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4"/>
          <p:cNvCxnSpPr/>
          <p:nvPr/>
        </p:nvCxnSpPr>
        <p:spPr>
          <a:xfrm flipV="1">
            <a:off x="4011187" y="2717074"/>
            <a:ext cx="0" cy="207699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8147758" y="2717074"/>
            <a:ext cx="0" cy="207699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011187" y="2756263"/>
            <a:ext cx="4136571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rc 23"/>
          <p:cNvCxnSpPr>
            <a:stCxn id="12" idx="0"/>
            <a:endCxn id="17" idx="0"/>
          </p:cNvCxnSpPr>
          <p:nvPr/>
        </p:nvCxnSpPr>
        <p:spPr>
          <a:xfrm rot="5400000" flipH="1" flipV="1">
            <a:off x="6345501" y="-388836"/>
            <a:ext cx="12700" cy="5715435"/>
          </a:xfrm>
          <a:prstGeom prst="curvedConnector3">
            <a:avLst>
              <a:gd name="adj1" fmla="val 4885717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7555053" y="5732335"/>
                <a:ext cx="2978058" cy="53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𝐶𝑢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𝑎𝑞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  <m:sup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2+</m:t>
                          </m:r>
                        </m:sup>
                      </m:sSubSup>
                      <m:sSup>
                        <m:sSupPr>
                          <m:ctrlP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kumimoji="0" lang="fr-F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sSub>
                        <m:sSub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𝐶𝑢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053" y="5732335"/>
                <a:ext cx="2978058" cy="534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ZoneTexte 29"/>
          <p:cNvSpPr txBox="1"/>
          <p:nvPr/>
        </p:nvSpPr>
        <p:spPr>
          <a:xfrm>
            <a:off x="4835078" y="3044373"/>
            <a:ext cx="2521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Jonction électrolytique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Principe d’une pile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1713867" y="5774730"/>
                <a:ext cx="3012491" cy="442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𝑍𝑛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2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𝑍𝑛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867" y="5774730"/>
                <a:ext cx="3012491" cy="4422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2856062" y="6215335"/>
                <a:ext cx="7644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062" y="6215335"/>
                <a:ext cx="764440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8571497" y="6207311"/>
                <a:ext cx="7644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497" y="6207311"/>
                <a:ext cx="764440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Demi-cadre 27"/>
          <p:cNvSpPr/>
          <p:nvPr/>
        </p:nvSpPr>
        <p:spPr>
          <a:xfrm rot="7463815">
            <a:off x="4097268" y="1909402"/>
            <a:ext cx="408870" cy="339635"/>
          </a:xfrm>
          <a:prstGeom prst="halfFrame">
            <a:avLst>
              <a:gd name="adj1" fmla="val 19044"/>
              <a:gd name="adj2" fmla="val 18844"/>
            </a:avLst>
          </a:prstGeom>
          <a:solidFill>
            <a:srgbClr val="3DB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15143" y="2003842"/>
                <a:ext cx="6869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143" y="2003842"/>
                <a:ext cx="68691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5355771" y="1606731"/>
            <a:ext cx="1593669" cy="5878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r-FR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4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Pile Daniell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0" r="8417"/>
          <a:stretch/>
        </p:blipFill>
        <p:spPr>
          <a:xfrm>
            <a:off x="2282256" y="1828799"/>
            <a:ext cx="8037401" cy="4882117"/>
          </a:xfrm>
          <a:prstGeom prst="rect">
            <a:avLst/>
          </a:prstGeom>
        </p:spPr>
      </p:pic>
      <p:sp>
        <p:nvSpPr>
          <p:cNvPr id="4" name="Demi-cadre 3"/>
          <p:cNvSpPr/>
          <p:nvPr/>
        </p:nvSpPr>
        <p:spPr>
          <a:xfrm rot="8160569">
            <a:off x="4114801" y="2076994"/>
            <a:ext cx="326571" cy="339635"/>
          </a:xfrm>
          <a:prstGeom prst="halfFrame">
            <a:avLst>
              <a:gd name="adj1" fmla="val 19044"/>
              <a:gd name="adj2" fmla="val 18844"/>
            </a:avLst>
          </a:prstGeom>
          <a:solidFill>
            <a:srgbClr val="3DB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65714" y="1685109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3DB1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Circulation des électrons</a:t>
            </a:r>
            <a:endParaRPr lang="fr-FR" dirty="0">
              <a:solidFill>
                <a:srgbClr val="3DB1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3049833" y="6211388"/>
                <a:ext cx="2456506" cy="36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𝑍𝑛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𝑍𝑛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833" y="6211388"/>
                <a:ext cx="2456506" cy="368499"/>
              </a:xfrm>
              <a:prstGeom prst="rect">
                <a:avLst/>
              </a:prstGeom>
              <a:blipFill>
                <a:blip r:embed="rId3"/>
                <a:stretch>
                  <a:fillRect l="-1489" r="-1489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7042712" y="6217919"/>
                <a:ext cx="2400401" cy="36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b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712" y="6217919"/>
                <a:ext cx="2400401" cy="368499"/>
              </a:xfrm>
              <a:prstGeom prst="rect">
                <a:avLst/>
              </a:prstGeom>
              <a:blipFill>
                <a:blip r:embed="rId4"/>
                <a:stretch>
                  <a:fillRect l="-152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22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Mise en évidence des produits de la combustion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07796" y="4078758"/>
                <a:ext cx="5709317" cy="1467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Réaction avec l’eau de chaux 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𝐶𝑎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𝑂𝐻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⟶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𝐶𝑎𝐶𝑂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796" y="4078758"/>
                <a:ext cx="5709317" cy="1467966"/>
              </a:xfrm>
              <a:prstGeom prst="rect">
                <a:avLst/>
              </a:prstGeom>
              <a:blipFill>
                <a:blip r:embed="rId3"/>
                <a:stretch>
                  <a:fillRect t="-41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riangle isocèle 1"/>
          <p:cNvSpPr/>
          <p:nvPr/>
        </p:nvSpPr>
        <p:spPr>
          <a:xfrm>
            <a:off x="1574824" y="2914354"/>
            <a:ext cx="1436914" cy="103883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rc plein 4"/>
          <p:cNvSpPr/>
          <p:nvPr/>
        </p:nvSpPr>
        <p:spPr>
          <a:xfrm>
            <a:off x="2217483" y="1871548"/>
            <a:ext cx="2002972" cy="2507120"/>
          </a:xfrm>
          <a:prstGeom prst="blockArc">
            <a:avLst>
              <a:gd name="adj1" fmla="val 10800000"/>
              <a:gd name="adj2" fmla="val 0"/>
              <a:gd name="adj3" fmla="val 86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6786" y="3763155"/>
            <a:ext cx="1998618" cy="2309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 rot="16200000">
            <a:off x="5930705" y="1290680"/>
            <a:ext cx="185326" cy="2161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 descr="https://www.myfaktory.com/media/cache/my_thumb_max/images/variations/1499/7496.jpe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2" r="24419"/>
          <a:stretch/>
        </p:blipFill>
        <p:spPr bwMode="auto">
          <a:xfrm>
            <a:off x="1150569" y="4065586"/>
            <a:ext cx="2133825" cy="200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96786" y="4859385"/>
            <a:ext cx="1998618" cy="1213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Eau de chaux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5130" y="2998047"/>
            <a:ext cx="185326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956216" y="6041960"/>
            <a:ext cx="2318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Brûleur à éthanol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04080" y="1787855"/>
            <a:ext cx="2288114" cy="11264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Pompe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42657" y="2301285"/>
            <a:ext cx="185326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7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Tableau d’avancement et capacité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éléctrique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2235264"/>
                  </p:ext>
                </p:extLst>
              </p:nvPr>
            </p:nvGraphicFramePr>
            <p:xfrm>
              <a:off x="1196589" y="1814885"/>
              <a:ext cx="9798822" cy="1482471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791291">
                      <a:extLst>
                        <a:ext uri="{9D8B030D-6E8A-4147-A177-3AD203B41FA5}">
                          <a16:colId xmlns:a16="http://schemas.microsoft.com/office/drawing/2014/main" val="2287379973"/>
                        </a:ext>
                      </a:extLst>
                    </a:gridCol>
                    <a:gridCol w="1580605">
                      <a:extLst>
                        <a:ext uri="{9D8B030D-6E8A-4147-A177-3AD203B41FA5}">
                          <a16:colId xmlns:a16="http://schemas.microsoft.com/office/drawing/2014/main" val="1897136363"/>
                        </a:ext>
                      </a:extLst>
                    </a:gridCol>
                    <a:gridCol w="2116183">
                      <a:extLst>
                        <a:ext uri="{9D8B030D-6E8A-4147-A177-3AD203B41FA5}">
                          <a16:colId xmlns:a16="http://schemas.microsoft.com/office/drawing/2014/main" val="2139762039"/>
                        </a:ext>
                      </a:extLst>
                    </a:gridCol>
                    <a:gridCol w="1867989">
                      <a:extLst>
                        <a:ext uri="{9D8B030D-6E8A-4147-A177-3AD203B41FA5}">
                          <a16:colId xmlns:a16="http://schemas.microsoft.com/office/drawing/2014/main" val="3924907899"/>
                        </a:ext>
                      </a:extLst>
                    </a:gridCol>
                    <a:gridCol w="2442754">
                      <a:extLst>
                        <a:ext uri="{9D8B030D-6E8A-4147-A177-3AD203B41FA5}">
                          <a16:colId xmlns:a16="http://schemas.microsoft.com/office/drawing/2014/main" val="230468534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1" i="1" smtClean="0">
                                        <a:latin typeface="Cambria Math" panose="02040503050406030204" pitchFamily="18" charset="0"/>
                                      </a:rPr>
                                      <m:t>𝒁𝒏</m:t>
                                    </m:r>
                                  </m:e>
                                  <m:sub>
                                    <m:r>
                                      <a:rPr lang="fr-FR" sz="2400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400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  <m:r>
                                      <a:rPr lang="fr-FR" sz="24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  <m:r>
                                  <a:rPr lang="fr-FR" sz="24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400" b="1" i="1" smtClean="0">
                                      <a:latin typeface="Cambria Math" panose="02040503050406030204" pitchFamily="18" charset="0"/>
                                    </a:rPr>
                                    <m:t>𝑪𝒖</m:t>
                                  </m:r>
                                </m:e>
                                <m:sub>
                                  <m:r>
                                    <a:rPr lang="fr-FR" sz="2400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sz="2400" b="1" i="1" smtClean="0">
                                      <a:latin typeface="Cambria Math" panose="02040503050406030204" pitchFamily="18" charset="0"/>
                                    </a:rPr>
                                    <m:t>𝒂𝒒</m:t>
                                  </m:r>
                                  <m:r>
                                    <a:rPr lang="fr-FR" sz="2400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fr-FR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fr-FR" sz="2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a:rPr lang="fr-FR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fr-FR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1" i="1" smtClean="0">
                                        <a:latin typeface="Cambria Math" panose="02040503050406030204" pitchFamily="18" charset="0"/>
                                      </a:rPr>
                                      <m:t>𝑪𝒖</m:t>
                                    </m:r>
                                  </m:e>
                                  <m:sub>
                                    <m:r>
                                      <a:rPr lang="fr-FR" sz="2400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400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  <m:r>
                                      <a:rPr lang="fr-FR" sz="24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  <m:r>
                                  <a:rPr lang="fr-FR" sz="24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400" b="1" i="1" smtClean="0">
                                        <a:latin typeface="Cambria Math" panose="02040503050406030204" pitchFamily="18" charset="0"/>
                                      </a:rPr>
                                      <m:t>𝒁𝒏</m:t>
                                    </m:r>
                                  </m:e>
                                  <m:sub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𝑎𝑞</m:t>
                                    </m:r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é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𝑙𝑒𝑐𝑡𝑟𝑜𝑛𝑠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é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𝑐h𝑎𝑛𝑔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é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671049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741257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24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sz="24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 </m:t>
                                </m:r>
                                <m:sSub>
                                  <m:sSub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fr-F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fr-FR" sz="24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4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436135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2235264"/>
                  </p:ext>
                </p:extLst>
              </p:nvPr>
            </p:nvGraphicFramePr>
            <p:xfrm>
              <a:off x="1196589" y="1814885"/>
              <a:ext cx="9798822" cy="1482471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791291">
                      <a:extLst>
                        <a:ext uri="{9D8B030D-6E8A-4147-A177-3AD203B41FA5}">
                          <a16:colId xmlns:a16="http://schemas.microsoft.com/office/drawing/2014/main" val="2287379973"/>
                        </a:ext>
                      </a:extLst>
                    </a:gridCol>
                    <a:gridCol w="1580605">
                      <a:extLst>
                        <a:ext uri="{9D8B030D-6E8A-4147-A177-3AD203B41FA5}">
                          <a16:colId xmlns:a16="http://schemas.microsoft.com/office/drawing/2014/main" val="1897136363"/>
                        </a:ext>
                      </a:extLst>
                    </a:gridCol>
                    <a:gridCol w="2116183">
                      <a:extLst>
                        <a:ext uri="{9D8B030D-6E8A-4147-A177-3AD203B41FA5}">
                          <a16:colId xmlns:a16="http://schemas.microsoft.com/office/drawing/2014/main" val="2139762039"/>
                        </a:ext>
                      </a:extLst>
                    </a:gridCol>
                    <a:gridCol w="1867989">
                      <a:extLst>
                        <a:ext uri="{9D8B030D-6E8A-4147-A177-3AD203B41FA5}">
                          <a16:colId xmlns:a16="http://schemas.microsoft.com/office/drawing/2014/main" val="3924907899"/>
                        </a:ext>
                      </a:extLst>
                    </a:gridCol>
                    <a:gridCol w="2442754">
                      <a:extLst>
                        <a:ext uri="{9D8B030D-6E8A-4147-A177-3AD203B41FA5}">
                          <a16:colId xmlns:a16="http://schemas.microsoft.com/office/drawing/2014/main" val="2304685340"/>
                        </a:ext>
                      </a:extLst>
                    </a:gridCol>
                  </a:tblGrid>
                  <a:tr h="53873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40" t="-1124" r="-447619" b="-1943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3900" t="-1124" r="-408108" b="-1943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9195" t="-1124" r="-203736" b="-1943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4771" t="-1124" r="-131699" b="-1943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247" t="-1124" r="-499" b="-1943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71049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0" t="-120000" r="-447619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3900" t="-120000" r="-408108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9195" t="-120000" r="-203736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4771" t="-120000" r="-131699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fr-FR" sz="2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74125793"/>
                      </a:ext>
                    </a:extLst>
                  </a:tr>
                  <a:tr h="48653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0" t="-206250" r="-447619" b="-2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3900" t="-206250" r="-408108" b="-2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9195" t="-206250" r="-203736" b="-2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4771" t="-206250" r="-131699" b="-2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1247" t="-206250" r="-499" b="-2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36135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4251960" y="3575636"/>
                <a:ext cx="30257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=2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960" y="3575636"/>
                <a:ext cx="302576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3467139" y="4284803"/>
                <a:ext cx="5257721" cy="233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𝐶𝑉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=0,013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𝑚𝑜𝑙</m:t>
                    </m:r>
                  </m:oMath>
                </a14:m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=2496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Energie maximale récupérée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=5491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39" y="4284803"/>
                <a:ext cx="5257721" cy="2337948"/>
              </a:xfrm>
              <a:prstGeom prst="rect">
                <a:avLst/>
              </a:prstGeom>
              <a:blipFill>
                <a:blip r:embed="rId4"/>
                <a:stretch>
                  <a:fillRect l="-1856" t="-2089" b="-20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442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8"/>
          <p:cNvSpPr/>
          <p:nvPr/>
        </p:nvSpPr>
        <p:spPr>
          <a:xfrm>
            <a:off x="4422414" y="1928811"/>
            <a:ext cx="2738906" cy="2674394"/>
          </a:xfrm>
          <a:prstGeom prst="arc">
            <a:avLst>
              <a:gd name="adj1" fmla="val 11581289"/>
              <a:gd name="adj2" fmla="val 20847756"/>
            </a:avLst>
          </a:prstGeom>
          <a:ln w="76200">
            <a:solidFill>
              <a:srgbClr val="3DB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Pile à combustible : pile à hydrogène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1735" y="2808516"/>
            <a:ext cx="627017" cy="30044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788330" y="2808515"/>
            <a:ext cx="627017" cy="30044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728752" y="2808514"/>
            <a:ext cx="2059578" cy="30044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056708" y="2808513"/>
            <a:ext cx="1045028" cy="30044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415346" y="2808512"/>
            <a:ext cx="1045028" cy="30044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rot="5400000">
            <a:off x="8945872" y="2323009"/>
            <a:ext cx="783778" cy="1754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 rot="5400000">
            <a:off x="8953403" y="4543691"/>
            <a:ext cx="783778" cy="1754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5400000">
            <a:off x="1782656" y="2323009"/>
            <a:ext cx="783778" cy="1754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 rot="5400000">
            <a:off x="1792964" y="4543691"/>
            <a:ext cx="783778" cy="1754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5556520" y="1573546"/>
            <a:ext cx="627017" cy="6531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Demi-cadre 15"/>
          <p:cNvSpPr/>
          <p:nvPr/>
        </p:nvSpPr>
        <p:spPr>
          <a:xfrm rot="4533684">
            <a:off x="4500101" y="2375468"/>
            <a:ext cx="408870" cy="339635"/>
          </a:xfrm>
          <a:prstGeom prst="halfFrame">
            <a:avLst>
              <a:gd name="adj1" fmla="val 19044"/>
              <a:gd name="adj2" fmla="val 18844"/>
            </a:avLst>
          </a:prstGeom>
          <a:solidFill>
            <a:srgbClr val="3DB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962975" y="1928811"/>
                <a:ext cx="6869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975" y="1928811"/>
                <a:ext cx="68691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emi-cadre 24"/>
          <p:cNvSpPr/>
          <p:nvPr/>
        </p:nvSpPr>
        <p:spPr>
          <a:xfrm rot="11607136">
            <a:off x="6538112" y="2120009"/>
            <a:ext cx="408870" cy="339635"/>
          </a:xfrm>
          <a:prstGeom prst="halfFrame">
            <a:avLst>
              <a:gd name="adj1" fmla="val 19044"/>
              <a:gd name="adj2" fmla="val 18844"/>
            </a:avLst>
          </a:prstGeom>
          <a:solidFill>
            <a:srgbClr val="3DB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090163" y="1856787"/>
                <a:ext cx="6869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163" y="1856787"/>
                <a:ext cx="68691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cteur droit avec flèche 26"/>
          <p:cNvCxnSpPr/>
          <p:nvPr/>
        </p:nvCxnSpPr>
        <p:spPr>
          <a:xfrm>
            <a:off x="979713" y="3200398"/>
            <a:ext cx="1802675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8878387" y="3200398"/>
            <a:ext cx="1802675" cy="0"/>
          </a:xfrm>
          <a:prstGeom prst="straightConnector1">
            <a:avLst/>
          </a:prstGeom>
          <a:ln w="762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927461" y="5421080"/>
            <a:ext cx="1802675" cy="0"/>
          </a:xfrm>
          <a:prstGeom prst="straightConnector1">
            <a:avLst/>
          </a:prstGeom>
          <a:ln w="762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8965470" y="5421080"/>
            <a:ext cx="1802675" cy="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4890529" y="4310740"/>
            <a:ext cx="1802675" cy="0"/>
          </a:xfrm>
          <a:prstGeom prst="straightConnector1">
            <a:avLst/>
          </a:prstGeom>
          <a:ln w="762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4890529" y="4789711"/>
            <a:ext cx="1802675" cy="0"/>
          </a:xfrm>
          <a:prstGeom prst="straightConnector1">
            <a:avLst/>
          </a:prstGeom>
          <a:ln w="762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4890529" y="3836123"/>
            <a:ext cx="1802675" cy="0"/>
          </a:xfrm>
          <a:prstGeom prst="straightConnector1">
            <a:avLst/>
          </a:prstGeom>
          <a:ln w="762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 flipV="1">
            <a:off x="4422413" y="2975964"/>
            <a:ext cx="668" cy="870852"/>
          </a:xfrm>
          <a:prstGeom prst="straightConnector1">
            <a:avLst/>
          </a:prstGeom>
          <a:ln w="76200">
            <a:solidFill>
              <a:srgbClr val="3DB13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 flipV="1">
            <a:off x="7143203" y="2944044"/>
            <a:ext cx="668" cy="870852"/>
          </a:xfrm>
          <a:prstGeom prst="straightConnector1">
            <a:avLst/>
          </a:prstGeom>
          <a:ln w="76200">
            <a:solidFill>
              <a:srgbClr val="3DB13D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107951" y="2964211"/>
                <a:ext cx="902427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1" y="2964211"/>
                <a:ext cx="902427" cy="4723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10808961" y="2939017"/>
                <a:ext cx="888448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8961" y="2939017"/>
                <a:ext cx="888448" cy="472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10700276" y="5184893"/>
                <a:ext cx="1372171" cy="903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8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chaleur</a:t>
                </a:r>
                <a:endParaRPr lang="fr-FR" sz="2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276" y="5184893"/>
                <a:ext cx="1372171" cy="903261"/>
              </a:xfrm>
              <a:prstGeom prst="rect">
                <a:avLst/>
              </a:prstGeom>
              <a:blipFill>
                <a:blip r:embed="rId6"/>
                <a:stretch>
                  <a:fillRect l="-15556" r="-11556" b="-229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5311258" y="5042850"/>
                <a:ext cx="901081" cy="502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258" y="5042850"/>
                <a:ext cx="901081" cy="5021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2265039" y="5993506"/>
                <a:ext cx="3046219" cy="430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039" y="5993506"/>
                <a:ext cx="3046219" cy="430502"/>
              </a:xfrm>
              <a:prstGeom prst="rect">
                <a:avLst/>
              </a:prstGeom>
              <a:blipFill>
                <a:blip r:embed="rId8"/>
                <a:stretch>
                  <a:fillRect l="-1804" b="-239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/>
              <p:cNvSpPr txBox="1"/>
              <p:nvPr/>
            </p:nvSpPr>
            <p:spPr>
              <a:xfrm>
                <a:off x="6096000" y="5989607"/>
                <a:ext cx="4332148" cy="430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989607"/>
                <a:ext cx="4332148" cy="430502"/>
              </a:xfrm>
              <a:prstGeom prst="rect">
                <a:avLst/>
              </a:prstGeom>
              <a:blipFill>
                <a:blip r:embed="rId9"/>
                <a:stretch>
                  <a:fillRect l="-985" r="-563" b="-2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Moins 45"/>
          <p:cNvSpPr/>
          <p:nvPr/>
        </p:nvSpPr>
        <p:spPr>
          <a:xfrm>
            <a:off x="4141373" y="5255244"/>
            <a:ext cx="540000" cy="540000"/>
          </a:xfrm>
          <a:prstGeom prst="mathMinus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Plus 46"/>
          <p:cNvSpPr/>
          <p:nvPr/>
        </p:nvSpPr>
        <p:spPr>
          <a:xfrm>
            <a:off x="6839329" y="5212909"/>
            <a:ext cx="540000" cy="540000"/>
          </a:xfrm>
          <a:prstGeom prst="mathPlus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833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8"/>
          <p:cNvSpPr/>
          <p:nvPr/>
        </p:nvSpPr>
        <p:spPr>
          <a:xfrm>
            <a:off x="4422414" y="1928811"/>
            <a:ext cx="2738906" cy="2674394"/>
          </a:xfrm>
          <a:prstGeom prst="arc">
            <a:avLst>
              <a:gd name="adj1" fmla="val 11581289"/>
              <a:gd name="adj2" fmla="val 20847756"/>
            </a:avLst>
          </a:prstGeom>
          <a:ln w="76200">
            <a:solidFill>
              <a:srgbClr val="3DB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Pile à combustible : pile à hydrogène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1735" y="2808516"/>
            <a:ext cx="627017" cy="30044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788330" y="2808515"/>
            <a:ext cx="627017" cy="30044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728752" y="2808514"/>
            <a:ext cx="2059578" cy="30044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056708" y="2808513"/>
            <a:ext cx="1045028" cy="30044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415346" y="2808512"/>
            <a:ext cx="1045028" cy="30044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rot="5400000">
            <a:off x="8945872" y="2323009"/>
            <a:ext cx="783778" cy="1754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 rot="5400000">
            <a:off x="8953403" y="4543691"/>
            <a:ext cx="783778" cy="1754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5400000">
            <a:off x="1782656" y="2323009"/>
            <a:ext cx="783778" cy="1754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 rot="5400000">
            <a:off x="1792964" y="4543691"/>
            <a:ext cx="783778" cy="1754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5556520" y="1573546"/>
            <a:ext cx="627017" cy="6531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Demi-cadre 15"/>
          <p:cNvSpPr/>
          <p:nvPr/>
        </p:nvSpPr>
        <p:spPr>
          <a:xfrm rot="4533684">
            <a:off x="4500101" y="2375468"/>
            <a:ext cx="408870" cy="339635"/>
          </a:xfrm>
          <a:prstGeom prst="halfFrame">
            <a:avLst>
              <a:gd name="adj1" fmla="val 19044"/>
              <a:gd name="adj2" fmla="val 18844"/>
            </a:avLst>
          </a:prstGeom>
          <a:solidFill>
            <a:srgbClr val="3DB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962975" y="1928811"/>
                <a:ext cx="6869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975" y="1928811"/>
                <a:ext cx="68691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emi-cadre 24"/>
          <p:cNvSpPr/>
          <p:nvPr/>
        </p:nvSpPr>
        <p:spPr>
          <a:xfrm rot="11607136">
            <a:off x="6538112" y="2120009"/>
            <a:ext cx="408870" cy="339635"/>
          </a:xfrm>
          <a:prstGeom prst="halfFrame">
            <a:avLst>
              <a:gd name="adj1" fmla="val 19044"/>
              <a:gd name="adj2" fmla="val 18844"/>
            </a:avLst>
          </a:prstGeom>
          <a:solidFill>
            <a:srgbClr val="3DB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090163" y="1856787"/>
                <a:ext cx="6869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163" y="1856787"/>
                <a:ext cx="68691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cteur droit avec flèche 26"/>
          <p:cNvCxnSpPr/>
          <p:nvPr/>
        </p:nvCxnSpPr>
        <p:spPr>
          <a:xfrm>
            <a:off x="979713" y="3200398"/>
            <a:ext cx="1802675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8878387" y="3200398"/>
            <a:ext cx="1802675" cy="0"/>
          </a:xfrm>
          <a:prstGeom prst="straightConnector1">
            <a:avLst/>
          </a:prstGeom>
          <a:ln w="762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927461" y="5421080"/>
            <a:ext cx="1802675" cy="0"/>
          </a:xfrm>
          <a:prstGeom prst="straightConnector1">
            <a:avLst/>
          </a:prstGeom>
          <a:ln w="762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8965470" y="5421080"/>
            <a:ext cx="1802675" cy="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4890529" y="4310740"/>
            <a:ext cx="1802675" cy="0"/>
          </a:xfrm>
          <a:prstGeom prst="straightConnector1">
            <a:avLst/>
          </a:prstGeom>
          <a:ln w="762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4890529" y="4789711"/>
            <a:ext cx="1802675" cy="0"/>
          </a:xfrm>
          <a:prstGeom prst="straightConnector1">
            <a:avLst/>
          </a:prstGeom>
          <a:ln w="762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4890529" y="3836123"/>
            <a:ext cx="1802675" cy="0"/>
          </a:xfrm>
          <a:prstGeom prst="straightConnector1">
            <a:avLst/>
          </a:prstGeom>
          <a:ln w="762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 flipV="1">
            <a:off x="4422413" y="2975964"/>
            <a:ext cx="668" cy="870852"/>
          </a:xfrm>
          <a:prstGeom prst="straightConnector1">
            <a:avLst/>
          </a:prstGeom>
          <a:ln w="76200">
            <a:solidFill>
              <a:srgbClr val="3DB13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 flipV="1">
            <a:off x="7143203" y="2944044"/>
            <a:ext cx="668" cy="870852"/>
          </a:xfrm>
          <a:prstGeom prst="straightConnector1">
            <a:avLst/>
          </a:prstGeom>
          <a:ln w="76200">
            <a:solidFill>
              <a:srgbClr val="3DB13D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107951" y="2964211"/>
                <a:ext cx="902427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1" y="2964211"/>
                <a:ext cx="902427" cy="4723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10808961" y="2939017"/>
                <a:ext cx="888448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8961" y="2939017"/>
                <a:ext cx="888448" cy="472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10700276" y="5184893"/>
                <a:ext cx="1372171" cy="903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8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chaleur</a:t>
                </a:r>
                <a:endParaRPr lang="fr-FR" sz="2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276" y="5184893"/>
                <a:ext cx="1372171" cy="903261"/>
              </a:xfrm>
              <a:prstGeom prst="rect">
                <a:avLst/>
              </a:prstGeom>
              <a:blipFill>
                <a:blip r:embed="rId6"/>
                <a:stretch>
                  <a:fillRect l="-15556" r="-11556" b="-229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5311258" y="5042850"/>
                <a:ext cx="901081" cy="502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fr-FR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258" y="5042850"/>
                <a:ext cx="901081" cy="5021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3620310" y="6066107"/>
                <a:ext cx="4343112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310" y="6066107"/>
                <a:ext cx="4343112" cy="4723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Moins 45"/>
          <p:cNvSpPr/>
          <p:nvPr/>
        </p:nvSpPr>
        <p:spPr>
          <a:xfrm>
            <a:off x="4141373" y="5255244"/>
            <a:ext cx="540000" cy="540000"/>
          </a:xfrm>
          <a:prstGeom prst="mathMinus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Plus 46"/>
          <p:cNvSpPr/>
          <p:nvPr/>
        </p:nvSpPr>
        <p:spPr>
          <a:xfrm>
            <a:off x="6839329" y="5212909"/>
            <a:ext cx="540000" cy="540000"/>
          </a:xfrm>
          <a:prstGeom prst="mathPlus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993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Pile à combustible : pile à hydrogène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3764565" y="1663469"/>
                <a:ext cx="5118965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fr-FR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 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565" y="1663469"/>
                <a:ext cx="5118965" cy="921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8" descr="Dioxygène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229" y="3754639"/>
            <a:ext cx="2118170" cy="105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Fichier:H2O.svg — Wikipé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870" y="3415120"/>
            <a:ext cx="2017772" cy="139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ihydrogène — Wikipédi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93"/>
          <a:stretch/>
        </p:blipFill>
        <p:spPr bwMode="auto">
          <a:xfrm>
            <a:off x="5117066" y="3834611"/>
            <a:ext cx="1957863" cy="66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4413348" y="3835512"/>
                <a:ext cx="70371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0" i="1" smtClean="0">
                          <a:latin typeface="Cambria Math" panose="02040503050406030204" pitchFamily="18" charset="0"/>
                        </a:rPr>
                        <m:t>+ </m:t>
                      </m:r>
                    </m:oMath>
                  </m:oMathPara>
                </a14:m>
                <a:endParaRPr lang="fr-FR" sz="44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348" y="3835512"/>
                <a:ext cx="703718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373488" y="3727162"/>
                <a:ext cx="113204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fr-FR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4400" dirty="0" smtClean="0"/>
                  <a:t> </a:t>
                </a:r>
                <a:endParaRPr lang="fr-FR" sz="4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488" y="3727162"/>
                <a:ext cx="113204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ZoneTexte 44"/>
          <p:cNvSpPr txBox="1"/>
          <p:nvPr/>
        </p:nvSpPr>
        <p:spPr>
          <a:xfrm>
            <a:off x="5376511" y="3062318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Combustible </a:t>
            </a:r>
            <a:endParaRPr lang="fr-FR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3667743" y="3062318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Comburant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Accolade ouvrante 48"/>
          <p:cNvSpPr/>
          <p:nvPr/>
        </p:nvSpPr>
        <p:spPr>
          <a:xfrm rot="16200000">
            <a:off x="5821404" y="2057377"/>
            <a:ext cx="549191" cy="1391335"/>
          </a:xfrm>
          <a:prstGeom prst="leftBrace">
            <a:avLst>
              <a:gd name="adj1" fmla="val 46815"/>
              <a:gd name="adj2" fmla="val 50000"/>
            </a:avLst>
          </a:prstGeom>
          <a:ln w="28575">
            <a:solidFill>
              <a:srgbClr val="3DB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Accolade ouvrante 49"/>
          <p:cNvSpPr/>
          <p:nvPr/>
        </p:nvSpPr>
        <p:spPr>
          <a:xfrm rot="16200000">
            <a:off x="4253264" y="2007652"/>
            <a:ext cx="549191" cy="1482775"/>
          </a:xfrm>
          <a:prstGeom prst="leftBrace">
            <a:avLst>
              <a:gd name="adj1" fmla="val 46815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12646" y="3456078"/>
                <a:ext cx="697627" cy="1475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4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646" y="3456078"/>
                <a:ext cx="697627" cy="14752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1741639" y="4952858"/>
                <a:ext cx="860421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𝑐𝑜𝑚𝑏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fr-FR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fr-FR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=−241,5 </m:t>
                      </m:r>
                      <m:r>
                        <a:rPr lang="fr-F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𝑘𝐽</m:t>
                      </m:r>
                      <m:r>
                        <a:rPr lang="fr-F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fr-F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fr-FR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639" y="4952858"/>
                <a:ext cx="8604215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4534102" y="6028698"/>
                <a:ext cx="30192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𝑃𝐶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=119,7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𝑀𝐽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102" y="6028698"/>
                <a:ext cx="3019288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67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Combustion du glucose : respiration cellulaire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918895" y="3024053"/>
                <a:ext cx="8354210" cy="539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6(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fr-F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  <m:r>
                        <a:rPr lang="fr-F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895" y="3024053"/>
                <a:ext cx="8354210" cy="5398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1788265" y="4297419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Combustible : glucose</a:t>
            </a:r>
            <a:endParaRPr lang="fr-FR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48208" y="4297419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Comburant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ccolade ouvrante 6"/>
          <p:cNvSpPr/>
          <p:nvPr/>
        </p:nvSpPr>
        <p:spPr>
          <a:xfrm rot="16200000">
            <a:off x="2980578" y="2748435"/>
            <a:ext cx="549191" cy="2455817"/>
          </a:xfrm>
          <a:prstGeom prst="leftBrace">
            <a:avLst>
              <a:gd name="adj1" fmla="val 46815"/>
              <a:gd name="adj2" fmla="val 50000"/>
            </a:avLst>
          </a:prstGeom>
          <a:ln w="28575">
            <a:solidFill>
              <a:srgbClr val="3DB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ccolade ouvrante 7"/>
          <p:cNvSpPr/>
          <p:nvPr/>
        </p:nvSpPr>
        <p:spPr>
          <a:xfrm rot="16200000">
            <a:off x="5215000" y="3234954"/>
            <a:ext cx="549191" cy="1482775"/>
          </a:xfrm>
          <a:prstGeom prst="leftBrace">
            <a:avLst>
              <a:gd name="adj1" fmla="val 46815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 de liaison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3148152" y="2547263"/>
            <a:ext cx="0" cy="403642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930785" y="193483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5014113" y="6122130"/>
            <a:ext cx="39600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 flipH="1">
            <a:off x="7592789" y="3787176"/>
            <a:ext cx="154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endParaRPr lang="fr-FR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3457301" y="5316234"/>
            <a:ext cx="154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Réactifs</a:t>
            </a:r>
            <a:endParaRPr lang="fr-FR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57301" y="6122130"/>
            <a:ext cx="21031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814113" y="4572004"/>
            <a:ext cx="21031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8800016" y="4642589"/>
            <a:ext cx="0" cy="14400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9376268" y="4968729"/>
                <a:ext cx="18697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𝑐𝑜𝑚𝑏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268" y="4968729"/>
                <a:ext cx="186974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4246776" y="1704002"/>
            <a:ext cx="3698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 endothermique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 de liaison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3148152" y="2547263"/>
            <a:ext cx="0" cy="403642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930785" y="193483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3757404" y="4598130"/>
            <a:ext cx="21031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948802" y="4593713"/>
            <a:ext cx="41400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 flipH="1">
            <a:off x="7593089" y="5324238"/>
            <a:ext cx="154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endParaRPr lang="fr-FR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7036529" y="6109067"/>
            <a:ext cx="21031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 flipH="1">
            <a:off x="3770074" y="3806675"/>
            <a:ext cx="154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Réactifs</a:t>
            </a:r>
            <a:endParaRPr lang="fr-FR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9139649" y="4669067"/>
            <a:ext cx="0" cy="1440000"/>
          </a:xfrm>
          <a:prstGeom prst="straightConnector1">
            <a:avLst/>
          </a:prstGeom>
          <a:ln w="762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24"/>
              <p:cNvSpPr txBox="1"/>
              <p:nvPr/>
            </p:nvSpPr>
            <p:spPr>
              <a:xfrm>
                <a:off x="9720580" y="5078016"/>
                <a:ext cx="18697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𝑐𝑜𝑚𝑏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580" y="5078016"/>
                <a:ext cx="186974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4336544" y="1704002"/>
            <a:ext cx="351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 exothermique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5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 de liaison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3148152" y="2547263"/>
            <a:ext cx="0" cy="403642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930785" y="193483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5014113" y="6122130"/>
            <a:ext cx="39600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 flipH="1">
            <a:off x="7592789" y="3787176"/>
            <a:ext cx="154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endParaRPr lang="fr-FR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3457301" y="5316234"/>
            <a:ext cx="154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Réactifs</a:t>
            </a:r>
            <a:endParaRPr lang="fr-FR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57301" y="6122130"/>
            <a:ext cx="21031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814113" y="4572004"/>
            <a:ext cx="21031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8800016" y="4642589"/>
            <a:ext cx="0" cy="14400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9376268" y="4968729"/>
                <a:ext cx="18697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𝑐𝑜𝑚𝑏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268" y="4968729"/>
                <a:ext cx="186974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4246776" y="1704002"/>
            <a:ext cx="3698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 endothermique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6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 de liaison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3148152" y="2547263"/>
            <a:ext cx="0" cy="403642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930785" y="193483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orme libre 16"/>
          <p:cNvSpPr/>
          <p:nvPr/>
        </p:nvSpPr>
        <p:spPr>
          <a:xfrm flipH="1">
            <a:off x="4368835" y="2811875"/>
            <a:ext cx="3997234" cy="3310255"/>
          </a:xfrm>
          <a:custGeom>
            <a:avLst/>
            <a:gdLst>
              <a:gd name="connsiteX0" fmla="*/ 0 w 3997234"/>
              <a:gd name="connsiteY0" fmla="*/ 1816730 h 3427822"/>
              <a:gd name="connsiteX1" fmla="*/ 901337 w 3997234"/>
              <a:gd name="connsiteY1" fmla="*/ 1503222 h 3427822"/>
              <a:gd name="connsiteX2" fmla="*/ 1841863 w 3997234"/>
              <a:gd name="connsiteY2" fmla="*/ 27119 h 3427822"/>
              <a:gd name="connsiteX3" fmla="*/ 3069771 w 3997234"/>
              <a:gd name="connsiteY3" fmla="*/ 2940136 h 3427822"/>
              <a:gd name="connsiteX4" fmla="*/ 3997234 w 3997234"/>
              <a:gd name="connsiteY4" fmla="*/ 3397336 h 342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7234" h="3427822">
                <a:moveTo>
                  <a:pt x="0" y="1816730"/>
                </a:moveTo>
                <a:cubicBezTo>
                  <a:pt x="297180" y="1809110"/>
                  <a:pt x="594360" y="1801491"/>
                  <a:pt x="901337" y="1503222"/>
                </a:cubicBezTo>
                <a:cubicBezTo>
                  <a:pt x="1208314" y="1204953"/>
                  <a:pt x="1480457" y="-212367"/>
                  <a:pt x="1841863" y="27119"/>
                </a:cubicBezTo>
                <a:cubicBezTo>
                  <a:pt x="2203269" y="266605"/>
                  <a:pt x="2710543" y="2378433"/>
                  <a:pt x="3069771" y="2940136"/>
                </a:cubicBezTo>
                <a:cubicBezTo>
                  <a:pt x="3428999" y="3501839"/>
                  <a:pt x="3713116" y="3449587"/>
                  <a:pt x="3997234" y="3397336"/>
                </a:cubicBezTo>
              </a:path>
            </a:pathLst>
          </a:cu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6570620" y="2838064"/>
            <a:ext cx="0" cy="3284066"/>
          </a:xfrm>
          <a:prstGeom prst="straightConnector1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014113" y="6122130"/>
            <a:ext cx="39600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 flipH="1">
            <a:off x="7592789" y="3787176"/>
            <a:ext cx="154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endParaRPr lang="fr-FR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3457301" y="5316234"/>
            <a:ext cx="154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Réactifs</a:t>
            </a:r>
            <a:endParaRPr lang="fr-FR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57301" y="6122130"/>
            <a:ext cx="21031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814113" y="4572004"/>
            <a:ext cx="21031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8800016" y="4642589"/>
            <a:ext cx="0" cy="14400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9376268" y="4968729"/>
                <a:ext cx="18697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𝑐𝑜𝑚𝑏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268" y="4968729"/>
                <a:ext cx="186974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4246776" y="1704002"/>
            <a:ext cx="3698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 endothermique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4891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 de liaison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3148152" y="2547263"/>
            <a:ext cx="0" cy="403642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930785" y="193483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3757404" y="4598130"/>
            <a:ext cx="21031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948802" y="4593713"/>
            <a:ext cx="41400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 flipH="1">
            <a:off x="7593089" y="5324238"/>
            <a:ext cx="154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endParaRPr lang="fr-FR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7036529" y="6109067"/>
            <a:ext cx="21031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 flipH="1">
            <a:off x="3770074" y="3806675"/>
            <a:ext cx="154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Réactifs</a:t>
            </a:r>
            <a:endParaRPr lang="fr-FR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9139649" y="4669067"/>
            <a:ext cx="0" cy="1440000"/>
          </a:xfrm>
          <a:prstGeom prst="straightConnector1">
            <a:avLst/>
          </a:prstGeom>
          <a:ln w="762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24"/>
              <p:cNvSpPr txBox="1"/>
              <p:nvPr/>
            </p:nvSpPr>
            <p:spPr>
              <a:xfrm>
                <a:off x="9720580" y="5078016"/>
                <a:ext cx="18697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𝑐𝑜𝑚𝑏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580" y="5078016"/>
                <a:ext cx="186974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4336544" y="1704002"/>
            <a:ext cx="351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 exothermique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1_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689</TotalTime>
  <Words>1758</Words>
  <Application>Microsoft Office PowerPoint</Application>
  <PresentationFormat>Grand écran</PresentationFormat>
  <Paragraphs>256</Paragraphs>
  <Slides>33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Cambria</vt:lpstr>
      <vt:lpstr>Cambria Math</vt:lpstr>
      <vt:lpstr>Gill Sans MT</vt:lpstr>
      <vt:lpstr>Times New Roman</vt:lpstr>
      <vt:lpstr>Parcel</vt:lpstr>
      <vt:lpstr>1_Parcel</vt:lpstr>
      <vt:lpstr>LC2 : Energie Chimique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LC2 : Energie Chimique</dc:title>
  <dc:creator>DIHYA</dc:creator>
  <cp:lastModifiedBy>DIHYA</cp:lastModifiedBy>
  <cp:revision>48</cp:revision>
  <dcterms:created xsi:type="dcterms:W3CDTF">2021-04-26T16:12:00Z</dcterms:created>
  <dcterms:modified xsi:type="dcterms:W3CDTF">2021-04-28T19:42:40Z</dcterms:modified>
</cp:coreProperties>
</file>